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2"/>
  </p:notesMasterIdLst>
  <p:sldIdLst>
    <p:sldId id="256" r:id="rId5"/>
    <p:sldId id="297" r:id="rId6"/>
    <p:sldId id="1518" r:id="rId7"/>
    <p:sldId id="260" r:id="rId8"/>
    <p:sldId id="262" r:id="rId9"/>
    <p:sldId id="268" r:id="rId10"/>
    <p:sldId id="259" r:id="rId11"/>
    <p:sldId id="269" r:id="rId12"/>
    <p:sldId id="265" r:id="rId13"/>
    <p:sldId id="264" r:id="rId14"/>
    <p:sldId id="267" r:id="rId15"/>
    <p:sldId id="1517" r:id="rId16"/>
    <p:sldId id="308" r:id="rId17"/>
    <p:sldId id="283" r:id="rId18"/>
    <p:sldId id="307" r:id="rId19"/>
    <p:sldId id="286" r:id="rId20"/>
    <p:sldId id="294"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2A4A8-C432-4C87-8242-56C6914555F4}" v="9" dt="2025-02-05T18:38:36.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4" d="100"/>
          <a:sy n="64" d="100"/>
        </p:scale>
        <p:origin x="7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4FB6D-DF8F-4507-9FF2-008C1E6E6402}" type="datetimeFigureOut">
              <a:rPr lang="de-DE" smtClean="0"/>
              <a:t>07.03.2025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71E32-7570-4C39-8082-1AF2F1C47D61}" type="slidenum">
              <a:rPr lang="de-DE" smtClean="0"/>
              <a:t>‹Nr.›</a:t>
            </a:fld>
            <a:endParaRPr lang="de-DE"/>
          </a:p>
        </p:txBody>
      </p:sp>
    </p:spTree>
    <p:extLst>
      <p:ext uri="{BB962C8B-B14F-4D97-AF65-F5344CB8AC3E}">
        <p14:creationId xmlns:p14="http://schemas.microsoft.com/office/powerpoint/2010/main" val="41882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15" name="Rechteck 14"/>
          <p:cNvSpPr/>
          <p:nvPr/>
        </p:nvSpPr>
        <p:spPr bwMode="ltGray">
          <a:xfrm>
            <a:off x="0" y="1730924"/>
            <a:ext cx="12192000" cy="5127077"/>
          </a:xfrm>
          <a:prstGeom prst="rect">
            <a:avLst/>
          </a:prstGeom>
          <a:solidFill>
            <a:srgbClr val="E30513"/>
          </a:solidFill>
          <a:ln>
            <a:no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endParaRPr lang="de-DE" sz="1800"/>
          </a:p>
        </p:txBody>
      </p:sp>
      <p:sp>
        <p:nvSpPr>
          <p:cNvPr id="2" name="Titel 1"/>
          <p:cNvSpPr>
            <a:spLocks noGrp="1"/>
          </p:cNvSpPr>
          <p:nvPr>
            <p:ph type="ctrTitle"/>
          </p:nvPr>
        </p:nvSpPr>
        <p:spPr bwMode="gray">
          <a:xfrm>
            <a:off x="652800" y="1916832"/>
            <a:ext cx="8460000" cy="1440160"/>
          </a:xfrm>
        </p:spPr>
        <p:txBody>
          <a:bodyPr/>
          <a:lstStyle>
            <a:lvl1pPr>
              <a:defRPr sz="3100" cap="all" spc="54" baseline="0">
                <a:solidFill>
                  <a:schemeClr val="bg1"/>
                </a:solidFill>
              </a:defRPr>
            </a:lvl1pPr>
          </a:lstStyle>
          <a:p>
            <a:r>
              <a:rPr lang="de-DE"/>
              <a:t>Mastertitelformat bearbeiten</a:t>
            </a:r>
            <a:endParaRPr lang="de-DE" dirty="0"/>
          </a:p>
        </p:txBody>
      </p:sp>
      <p:sp>
        <p:nvSpPr>
          <p:cNvPr id="3" name="Untertitel 2"/>
          <p:cNvSpPr>
            <a:spLocks noGrp="1"/>
          </p:cNvSpPr>
          <p:nvPr>
            <p:ph type="subTitle" idx="1"/>
          </p:nvPr>
        </p:nvSpPr>
        <p:spPr bwMode="gray">
          <a:xfrm>
            <a:off x="652800" y="3617622"/>
            <a:ext cx="8460000" cy="2880979"/>
          </a:xfrm>
        </p:spPr>
        <p:txBody>
          <a:bodyPr vert="horz" lIns="0" tIns="0" rIns="0" bIns="0" rtlCol="0">
            <a:noAutofit/>
          </a:bodyPr>
          <a:lstStyle>
            <a:lvl1pPr marL="243337" indent="-243337">
              <a:spcBef>
                <a:spcPts val="0"/>
              </a:spcBef>
              <a:buNone/>
              <a:defRPr lang="de-DE" dirty="0">
                <a:solidFill>
                  <a:schemeClr val="bg1"/>
                </a:solidFill>
              </a:defRPr>
            </a:lvl1pPr>
          </a:lstStyle>
          <a:p>
            <a:pPr marL="0" lvl="0" indent="0"/>
            <a:r>
              <a:rPr lang="de-DE"/>
              <a:t>Master-Untertitelformat bearbeiten</a:t>
            </a:r>
            <a:endParaRPr lang="de-DE" dirty="0"/>
          </a:p>
        </p:txBody>
      </p:sp>
      <p:cxnSp>
        <p:nvCxnSpPr>
          <p:cNvPr id="8" name="Gerade Verbindung 7"/>
          <p:cNvCxnSpPr>
            <a:cxnSpLocks/>
          </p:cNvCxnSpPr>
          <p:nvPr/>
        </p:nvCxnSpPr>
        <p:spPr bwMode="gray">
          <a:xfrm>
            <a:off x="652800" y="3461655"/>
            <a:ext cx="8460000"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05F14500-A7A4-481A-A1BA-91047B80DEE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401185" y="265801"/>
            <a:ext cx="1306205" cy="138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63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zweispaltig mit Text links">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a:xfrm>
            <a:off x="652801" y="1339200"/>
            <a:ext cx="3360000" cy="4860000"/>
          </a:xfrm>
        </p:spPr>
        <p:txBody>
          <a:bodyPr/>
          <a:lstStyle>
            <a:lvl1pPr marL="0" indent="0">
              <a:buNone/>
              <a:defRPr/>
            </a:lvl1pPr>
          </a:lstStyle>
          <a:p>
            <a:pPr lvl="0"/>
            <a:r>
              <a:rPr lang="de-DE"/>
              <a:t>Mastertextformat bearbeiten</a:t>
            </a:r>
          </a:p>
        </p:txBody>
      </p:sp>
      <p:sp>
        <p:nvSpPr>
          <p:cNvPr id="12" name="Textplatzhalter 11"/>
          <p:cNvSpPr>
            <a:spLocks noGrp="1"/>
          </p:cNvSpPr>
          <p:nvPr>
            <p:ph type="body" sz="quarter" idx="15"/>
          </p:nvPr>
        </p:nvSpPr>
        <p:spPr>
          <a:xfrm>
            <a:off x="4300800" y="5659200"/>
            <a:ext cx="7200000" cy="540000"/>
          </a:xfrm>
        </p:spPr>
        <p:txBody>
          <a:bodyPr/>
          <a:lstStyle>
            <a:lvl1pPr marL="0" indent="0">
              <a:spcBef>
                <a:spcPts val="0"/>
              </a:spcBef>
              <a:buFontTx/>
              <a:buNone/>
              <a:defRPr sz="1500"/>
            </a:lvl1pPr>
            <a:lvl2pPr marL="485233" indent="0">
              <a:buFontTx/>
              <a:buNone/>
              <a:defRPr/>
            </a:lvl2pPr>
            <a:lvl3pPr marL="653698" indent="0">
              <a:buFontTx/>
              <a:buNone/>
              <a:defRPr/>
            </a:lvl3pPr>
            <a:lvl4pPr marL="1138931" indent="0">
              <a:buFontTx/>
              <a:buNone/>
              <a:defRPr/>
            </a:lvl4pPr>
            <a:lvl5pPr marL="1298756" indent="0">
              <a:buFontTx/>
              <a:buNone/>
              <a:defRPr/>
            </a:lvl5pPr>
          </a:lstStyle>
          <a:p>
            <a:pPr lvl="0"/>
            <a:r>
              <a:rPr lang="de-DE"/>
              <a:t>Mastertextformat bearbeiten</a:t>
            </a:r>
          </a:p>
        </p:txBody>
      </p:sp>
      <p:sp>
        <p:nvSpPr>
          <p:cNvPr id="11" name="Bildplatzhalter 9"/>
          <p:cNvSpPr>
            <a:spLocks noGrp="1"/>
          </p:cNvSpPr>
          <p:nvPr>
            <p:ph type="pic" sz="quarter" idx="14"/>
          </p:nvPr>
        </p:nvSpPr>
        <p:spPr>
          <a:xfrm>
            <a:off x="4300800" y="1339200"/>
            <a:ext cx="7200000" cy="4140000"/>
          </a:xfrm>
          <a:solidFill>
            <a:schemeClr val="bg1">
              <a:lumMod val="75000"/>
            </a:schemeClr>
          </a:solidFill>
          <a:ln>
            <a:noFill/>
          </a:ln>
        </p:spPr>
        <p:txBody>
          <a:bodyPr lIns="81630" tIns="65304" rIns="81630" bIns="65304" anchor="ctr" anchorCtr="0"/>
          <a:lstStyle>
            <a:lvl1pPr marL="0" indent="0" algn="ctr">
              <a:buNone/>
              <a:defRPr sz="1300">
                <a:solidFill>
                  <a:schemeClr val="bg1"/>
                </a:solidFill>
              </a:defRPr>
            </a:lvl1pPr>
          </a:lstStyle>
          <a:p>
            <a:r>
              <a:rPr lang="de-DE"/>
              <a:t>Bild durch Klicken auf Symbol hinzufügen</a:t>
            </a:r>
            <a:endParaRPr lang="de-DE" dirty="0"/>
          </a:p>
        </p:txBody>
      </p:sp>
      <p:sp>
        <p:nvSpPr>
          <p:cNvPr id="3" name="Datumsplatzhalter 2">
            <a:extLst>
              <a:ext uri="{FF2B5EF4-FFF2-40B4-BE49-F238E27FC236}">
                <a16:creationId xmlns:a16="http://schemas.microsoft.com/office/drawing/2014/main" id="{2C42C339-B9FA-4EB9-8D8E-4B1B19E7B4B9}"/>
              </a:ext>
            </a:extLst>
          </p:cNvPr>
          <p:cNvSpPr>
            <a:spLocks noGrp="1"/>
          </p:cNvSpPr>
          <p:nvPr>
            <p:ph type="dt" sz="half" idx="16"/>
          </p:nvPr>
        </p:nvSpPr>
        <p:spPr/>
        <p:txBody>
          <a:bodyPr/>
          <a:lstStyle/>
          <a:p>
            <a:fld id="{010AFB97-32ED-4E07-B9D4-B6BFF050D735}" type="datetime1">
              <a:rPr lang="de-DE" smtClean="0"/>
              <a:t>07.03.2025</a:t>
            </a:fld>
            <a:endParaRPr lang="de-DE" dirty="0"/>
          </a:p>
        </p:txBody>
      </p:sp>
      <p:sp>
        <p:nvSpPr>
          <p:cNvPr id="4" name="Fußzeilenplatzhalter 3">
            <a:extLst>
              <a:ext uri="{FF2B5EF4-FFF2-40B4-BE49-F238E27FC236}">
                <a16:creationId xmlns:a16="http://schemas.microsoft.com/office/drawing/2014/main" id="{56C8857F-E524-4172-A1F5-649360DED188}"/>
              </a:ext>
            </a:extLst>
          </p:cNvPr>
          <p:cNvSpPr>
            <a:spLocks noGrp="1"/>
          </p:cNvSpPr>
          <p:nvPr>
            <p:ph type="ftr" sz="quarter" idx="17"/>
          </p:nvPr>
        </p:nvSpPr>
        <p:spPr/>
        <p:txBody>
          <a:bodyPr/>
          <a:lstStyle/>
          <a:p>
            <a:endParaRPr lang="de-DE"/>
          </a:p>
        </p:txBody>
      </p:sp>
      <p:sp>
        <p:nvSpPr>
          <p:cNvPr id="9" name="Foliennummernplatzhalter 8">
            <a:extLst>
              <a:ext uri="{FF2B5EF4-FFF2-40B4-BE49-F238E27FC236}">
                <a16:creationId xmlns:a16="http://schemas.microsoft.com/office/drawing/2014/main" id="{4C91ADAC-09E0-47B1-871F-A807F2693762}"/>
              </a:ext>
            </a:extLst>
          </p:cNvPr>
          <p:cNvSpPr>
            <a:spLocks noGrp="1"/>
          </p:cNvSpPr>
          <p:nvPr>
            <p:ph type="sldNum" sz="quarter" idx="18"/>
          </p:nvPr>
        </p:nvSpPr>
        <p:spPr/>
        <p:txBody>
          <a:bodyPr/>
          <a:lstStyle/>
          <a:p>
            <a:fld id="{3BC89434-61BC-45B0-B28C-B824B3628714}" type="slidenum">
              <a:rPr lang="de-DE" smtClean="0"/>
              <a:t>‹Nr.›</a:t>
            </a:fld>
            <a:endParaRPr lang="de-DE"/>
          </a:p>
        </p:txBody>
      </p:sp>
      <p:sp>
        <p:nvSpPr>
          <p:cNvPr id="10" name="Titel 9">
            <a:extLst>
              <a:ext uri="{FF2B5EF4-FFF2-40B4-BE49-F238E27FC236}">
                <a16:creationId xmlns:a16="http://schemas.microsoft.com/office/drawing/2014/main" id="{710972A8-0FA1-4BCD-BE74-9413DBB109CC}"/>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68947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3FD59D-9C80-49E1-8E7E-99B91782DBEC}"/>
              </a:ext>
            </a:extLst>
          </p:cNvPr>
          <p:cNvSpPr>
            <a:spLocks noGrp="1"/>
          </p:cNvSpPr>
          <p:nvPr>
            <p:ph type="dt" sz="half" idx="10"/>
          </p:nvPr>
        </p:nvSpPr>
        <p:spPr/>
        <p:txBody>
          <a:bodyPr/>
          <a:lstStyle/>
          <a:p>
            <a:fld id="{9E031AFC-A6A3-461D-884B-CCEFA54C892A}" type="datetime1">
              <a:rPr lang="de-DE" smtClean="0"/>
              <a:t>07.03.2025</a:t>
            </a:fld>
            <a:endParaRPr lang="de-DE" dirty="0"/>
          </a:p>
        </p:txBody>
      </p:sp>
      <p:sp>
        <p:nvSpPr>
          <p:cNvPr id="3" name="Fußzeilenplatzhalter 2">
            <a:extLst>
              <a:ext uri="{FF2B5EF4-FFF2-40B4-BE49-F238E27FC236}">
                <a16:creationId xmlns:a16="http://schemas.microsoft.com/office/drawing/2014/main" id="{79E12BE7-E076-4755-928D-311D9F47E49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AA40D39-D34A-4B5F-A3E4-C599CC74259E}"/>
              </a:ext>
            </a:extLst>
          </p:cNvPr>
          <p:cNvSpPr>
            <a:spLocks noGrp="1"/>
          </p:cNvSpPr>
          <p:nvPr>
            <p:ph type="sldNum" sz="quarter" idx="12"/>
          </p:nvPr>
        </p:nvSpPr>
        <p:spPr/>
        <p:txBody>
          <a:bodyPr/>
          <a:lstStyle/>
          <a:p>
            <a:fld id="{3BC89434-61BC-45B0-B28C-B824B3628714}" type="slidenum">
              <a:rPr lang="de-DE" smtClean="0"/>
              <a:t>‹Nr.›</a:t>
            </a:fld>
            <a:endParaRPr lang="de-DE"/>
          </a:p>
        </p:txBody>
      </p:sp>
    </p:spTree>
    <p:extLst>
      <p:ext uri="{BB962C8B-B14F-4D97-AF65-F5344CB8AC3E}">
        <p14:creationId xmlns:p14="http://schemas.microsoft.com/office/powerpoint/2010/main" val="276572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o">
    <p:spTree>
      <p:nvGrpSpPr>
        <p:cNvPr id="1" name=""/>
        <p:cNvGrpSpPr/>
        <p:nvPr/>
      </p:nvGrpSpPr>
      <p:grpSpPr>
        <a:xfrm>
          <a:off x="0" y="0"/>
          <a:ext cx="0" cy="0"/>
          <a:chOff x="0" y="0"/>
          <a:chExt cx="0" cy="0"/>
        </a:xfrm>
      </p:grpSpPr>
      <p:sp>
        <p:nvSpPr>
          <p:cNvPr id="2" name="Rechteck 1"/>
          <p:cNvSpPr/>
          <p:nvPr/>
        </p:nvSpPr>
        <p:spPr bwMode="gray">
          <a:xfrm>
            <a:off x="0" y="1"/>
            <a:ext cx="12192000" cy="143696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6" tIns="41468" rIns="82936" bIns="41468" numCol="1" spcCol="0" rtlCol="0" fromWordArt="0" anchor="ctr" anchorCtr="0" forceAA="0" compatLnSpc="1">
            <a:prstTxWarp prst="textNoShape">
              <a:avLst/>
            </a:prstTxWarp>
            <a:noAutofit/>
          </a:bodyPr>
          <a:lstStyle/>
          <a:p>
            <a:pPr algn="ctr"/>
            <a:endParaRPr lang="de-DE" sz="1800" dirty="0" err="1">
              <a:solidFill>
                <a:schemeClr val="tx1"/>
              </a:solidFill>
            </a:endParaRPr>
          </a:p>
        </p:txBody>
      </p:sp>
      <p:sp>
        <p:nvSpPr>
          <p:cNvPr id="3" name="Datumsplatzhalter 2">
            <a:extLst>
              <a:ext uri="{FF2B5EF4-FFF2-40B4-BE49-F238E27FC236}">
                <a16:creationId xmlns:a16="http://schemas.microsoft.com/office/drawing/2014/main" id="{8B5CFCB1-B584-4424-8FCF-886617EF5B67}"/>
              </a:ext>
            </a:extLst>
          </p:cNvPr>
          <p:cNvSpPr>
            <a:spLocks noGrp="1"/>
          </p:cNvSpPr>
          <p:nvPr>
            <p:ph type="dt" sz="half" idx="10"/>
          </p:nvPr>
        </p:nvSpPr>
        <p:spPr/>
        <p:txBody>
          <a:bodyPr/>
          <a:lstStyle/>
          <a:p>
            <a:fld id="{82843189-4A40-4C1A-8164-D4F6971D6266}" type="datetime1">
              <a:rPr lang="de-DE" smtClean="0"/>
              <a:t>07.03.2025</a:t>
            </a:fld>
            <a:endParaRPr lang="de-DE" dirty="0"/>
          </a:p>
        </p:txBody>
      </p:sp>
      <p:sp>
        <p:nvSpPr>
          <p:cNvPr id="4" name="Fußzeilenplatzhalter 3">
            <a:extLst>
              <a:ext uri="{FF2B5EF4-FFF2-40B4-BE49-F238E27FC236}">
                <a16:creationId xmlns:a16="http://schemas.microsoft.com/office/drawing/2014/main" id="{EC6EDEA3-BE33-495B-A0F1-16E24E149FD1}"/>
              </a:ext>
            </a:extLst>
          </p:cNvPr>
          <p:cNvSpPr>
            <a:spLocks noGrp="1"/>
          </p:cNvSpPr>
          <p:nvPr>
            <p:ph type="ftr" sz="quarter" idx="11"/>
          </p:nvPr>
        </p:nvSpPr>
        <p:spPr/>
        <p:txBody>
          <a:bodyPr/>
          <a:lstStyle/>
          <a:p>
            <a:endParaRPr lang="de-DE"/>
          </a:p>
        </p:txBody>
      </p:sp>
      <p:sp>
        <p:nvSpPr>
          <p:cNvPr id="8" name="Foliennummernplatzhalter 7">
            <a:extLst>
              <a:ext uri="{FF2B5EF4-FFF2-40B4-BE49-F238E27FC236}">
                <a16:creationId xmlns:a16="http://schemas.microsoft.com/office/drawing/2014/main" id="{9D2F67FC-6D5C-43A4-8EAB-68D28009D6B0}"/>
              </a:ext>
            </a:extLst>
          </p:cNvPr>
          <p:cNvSpPr>
            <a:spLocks noGrp="1"/>
          </p:cNvSpPr>
          <p:nvPr>
            <p:ph type="sldNum" sz="quarter" idx="12"/>
          </p:nvPr>
        </p:nvSpPr>
        <p:spPr/>
        <p:txBody>
          <a:bodyPr/>
          <a:lstStyle/>
          <a:p>
            <a:fld id="{3BC89434-61BC-45B0-B28C-B824B3628714}" type="slidenum">
              <a:rPr lang="de-DE" smtClean="0"/>
              <a:t>‹Nr.›</a:t>
            </a:fld>
            <a:endParaRPr lang="de-DE"/>
          </a:p>
        </p:txBody>
      </p:sp>
    </p:spTree>
    <p:extLst>
      <p:ext uri="{BB962C8B-B14F-4D97-AF65-F5344CB8AC3E}">
        <p14:creationId xmlns:p14="http://schemas.microsoft.com/office/powerpoint/2010/main" val="3242863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bschlussseite">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652800" y="1143127"/>
            <a:ext cx="10848000" cy="1620000"/>
          </a:xfrm>
        </p:spPr>
        <p:txBody>
          <a:bodyPr anchor="ctr" anchorCtr="0"/>
          <a:lstStyle>
            <a:lvl1pPr marL="0" indent="0">
              <a:lnSpc>
                <a:spcPct val="95000"/>
              </a:lnSpc>
              <a:buNone/>
              <a:defRPr sz="3100" b="1" cap="all" spc="54" baseline="0">
                <a:solidFill>
                  <a:srgbClr val="E30513"/>
                </a:solidFill>
              </a:defRPr>
            </a:lvl1pPr>
          </a:lstStyle>
          <a:p>
            <a:pPr lvl="0"/>
            <a:r>
              <a:rPr lang="de-DE"/>
              <a:t>Mastertextformat bearbeiten</a:t>
            </a:r>
          </a:p>
        </p:txBody>
      </p:sp>
      <p:cxnSp>
        <p:nvCxnSpPr>
          <p:cNvPr id="9" name="Gerade Verbindung 8"/>
          <p:cNvCxnSpPr/>
          <p:nvPr/>
        </p:nvCxnSpPr>
        <p:spPr>
          <a:xfrm>
            <a:off x="652800" y="2763127"/>
            <a:ext cx="10848000" cy="0"/>
          </a:xfrm>
          <a:prstGeom prst="line">
            <a:avLst/>
          </a:prstGeom>
          <a:ln w="53975">
            <a:solidFill>
              <a:srgbClr val="E30513"/>
            </a:soli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4"/>
          </p:nvPr>
        </p:nvSpPr>
        <p:spPr>
          <a:xfrm>
            <a:off x="652800" y="4735211"/>
            <a:ext cx="10848000" cy="1440000"/>
          </a:xfrm>
        </p:spPr>
        <p:txBody>
          <a:bodyPr/>
          <a:lstStyle>
            <a:lvl1pPr marL="0" indent="0">
              <a:buNone/>
              <a:defRPr sz="1500"/>
            </a:lvl1pPr>
            <a:lvl2pPr marL="485233" indent="0">
              <a:buNone/>
              <a:defRPr sz="1500"/>
            </a:lvl2pPr>
            <a:lvl3pPr marL="653698" indent="0">
              <a:buNone/>
              <a:defRPr sz="1500"/>
            </a:lvl3pPr>
            <a:lvl4pPr marL="1138931" indent="0">
              <a:buNone/>
              <a:defRPr sz="1500"/>
            </a:lvl4pPr>
            <a:lvl5pPr marL="1298756" indent="0">
              <a:buNone/>
              <a:defRPr sz="1500"/>
            </a:lvl5pPr>
          </a:lstStyle>
          <a:p>
            <a:pPr lvl="0"/>
            <a:r>
              <a:rPr lang="de-DE"/>
              <a:t>Mastertextformat bearbeiten</a:t>
            </a:r>
          </a:p>
        </p:txBody>
      </p:sp>
      <p:sp>
        <p:nvSpPr>
          <p:cNvPr id="2" name="Datumsplatzhalter 1">
            <a:extLst>
              <a:ext uri="{FF2B5EF4-FFF2-40B4-BE49-F238E27FC236}">
                <a16:creationId xmlns:a16="http://schemas.microsoft.com/office/drawing/2014/main" id="{3FABA7BF-DA2A-4635-A7AF-98FD2D506F94}"/>
              </a:ext>
            </a:extLst>
          </p:cNvPr>
          <p:cNvSpPr>
            <a:spLocks noGrp="1"/>
          </p:cNvSpPr>
          <p:nvPr>
            <p:ph type="dt" sz="half" idx="15"/>
          </p:nvPr>
        </p:nvSpPr>
        <p:spPr/>
        <p:txBody>
          <a:bodyPr/>
          <a:lstStyle/>
          <a:p>
            <a:fld id="{7DC1EF91-13BE-4241-95D9-B36D4F8C08C3}" type="datetime1">
              <a:rPr lang="de-DE" smtClean="0"/>
              <a:t>07.03.2025</a:t>
            </a:fld>
            <a:endParaRPr lang="de-DE" dirty="0"/>
          </a:p>
        </p:txBody>
      </p:sp>
      <p:sp>
        <p:nvSpPr>
          <p:cNvPr id="3" name="Fußzeilenplatzhalter 2">
            <a:extLst>
              <a:ext uri="{FF2B5EF4-FFF2-40B4-BE49-F238E27FC236}">
                <a16:creationId xmlns:a16="http://schemas.microsoft.com/office/drawing/2014/main" id="{6C57125C-494E-4A37-A0CA-5CF5C03D1035}"/>
              </a:ext>
            </a:extLst>
          </p:cNvPr>
          <p:cNvSpPr>
            <a:spLocks noGrp="1"/>
          </p:cNvSpPr>
          <p:nvPr>
            <p:ph type="ftr" sz="quarter" idx="16"/>
          </p:nvPr>
        </p:nvSpPr>
        <p:spPr/>
        <p:txBody>
          <a:bodyPr/>
          <a:lstStyle/>
          <a:p>
            <a:endParaRPr lang="de-DE"/>
          </a:p>
        </p:txBody>
      </p:sp>
      <p:sp>
        <p:nvSpPr>
          <p:cNvPr id="8" name="Foliennummernplatzhalter 7">
            <a:extLst>
              <a:ext uri="{FF2B5EF4-FFF2-40B4-BE49-F238E27FC236}">
                <a16:creationId xmlns:a16="http://schemas.microsoft.com/office/drawing/2014/main" id="{B555A13F-8092-414A-AC07-04E391C02E88}"/>
              </a:ext>
            </a:extLst>
          </p:cNvPr>
          <p:cNvSpPr>
            <a:spLocks noGrp="1"/>
          </p:cNvSpPr>
          <p:nvPr>
            <p:ph type="sldNum" sz="quarter" idx="17"/>
          </p:nvPr>
        </p:nvSpPr>
        <p:spPr/>
        <p:txBody>
          <a:bodyPr/>
          <a:lstStyle/>
          <a:p>
            <a:fld id="{3BC89434-61BC-45B0-B28C-B824B3628714}" type="slidenum">
              <a:rPr lang="de-DE" smtClean="0"/>
              <a:t>‹Nr.›</a:t>
            </a:fld>
            <a:endParaRPr lang="de-DE"/>
          </a:p>
        </p:txBody>
      </p:sp>
    </p:spTree>
    <p:extLst>
      <p:ext uri="{BB962C8B-B14F-4D97-AF65-F5344CB8AC3E}">
        <p14:creationId xmlns:p14="http://schemas.microsoft.com/office/powerpoint/2010/main" val="366610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652800" y="1340769"/>
            <a:ext cx="8460000" cy="4860000"/>
          </a:xfrm>
        </p:spPr>
        <p:txBody>
          <a:bodyPr/>
          <a:lstStyle>
            <a:lvl1pPr marL="406041" indent="-406041">
              <a:spcBef>
                <a:spcPts val="998"/>
              </a:spcBef>
              <a:buFont typeface="+mj-lt"/>
              <a:buAutoNum type="arabicPeriod"/>
              <a:defRPr/>
            </a:lvl1pPr>
            <a:lvl2pPr marL="728570" indent="-322529">
              <a:spcBef>
                <a:spcPts val="0"/>
              </a:spcBef>
              <a:buFont typeface="+mj-lt"/>
              <a:buAutoNum type="alphaLcPeriod"/>
              <a:tabLst/>
              <a:defRPr/>
            </a:lvl2pPr>
          </a:lstStyle>
          <a:p>
            <a:pPr lvl="0"/>
            <a:r>
              <a:rPr lang="de-DE"/>
              <a:t>Mastertextformat bearbeiten</a:t>
            </a:r>
          </a:p>
          <a:p>
            <a:pPr lvl="1"/>
            <a:r>
              <a:rPr lang="de-DE"/>
              <a:t>Zweite Ebene</a:t>
            </a:r>
          </a:p>
        </p:txBody>
      </p:sp>
      <p:sp>
        <p:nvSpPr>
          <p:cNvPr id="4" name="Datumsplatzhalter 3">
            <a:extLst>
              <a:ext uri="{FF2B5EF4-FFF2-40B4-BE49-F238E27FC236}">
                <a16:creationId xmlns:a16="http://schemas.microsoft.com/office/drawing/2014/main" id="{B91B6CEA-6654-455A-AD21-14C36F5D67BB}"/>
              </a:ext>
            </a:extLst>
          </p:cNvPr>
          <p:cNvSpPr>
            <a:spLocks noGrp="1"/>
          </p:cNvSpPr>
          <p:nvPr>
            <p:ph type="dt" sz="half" idx="10"/>
          </p:nvPr>
        </p:nvSpPr>
        <p:spPr/>
        <p:txBody>
          <a:bodyPr/>
          <a:lstStyle/>
          <a:p>
            <a:fld id="{80DD322A-513F-4EED-A646-37F56131884F}" type="datetime1">
              <a:rPr lang="de-DE" smtClean="0"/>
              <a:t>07.03.2025</a:t>
            </a:fld>
            <a:endParaRPr lang="de-DE" dirty="0"/>
          </a:p>
        </p:txBody>
      </p:sp>
      <p:sp>
        <p:nvSpPr>
          <p:cNvPr id="5" name="Fußzeilenplatzhalter 4">
            <a:extLst>
              <a:ext uri="{FF2B5EF4-FFF2-40B4-BE49-F238E27FC236}">
                <a16:creationId xmlns:a16="http://schemas.microsoft.com/office/drawing/2014/main" id="{231300B9-3761-4909-B901-A3C34B64DB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C0E1C9-BA34-49E7-9622-4409427080E1}"/>
              </a:ext>
            </a:extLst>
          </p:cNvPr>
          <p:cNvSpPr>
            <a:spLocks noGrp="1"/>
          </p:cNvSpPr>
          <p:nvPr>
            <p:ph type="sldNum" sz="quarter" idx="12"/>
          </p:nvPr>
        </p:nvSpPr>
        <p:spPr/>
        <p:txBody>
          <a:bodyPr/>
          <a:lstStyle/>
          <a:p>
            <a:fld id="{3BC89434-61BC-45B0-B28C-B824B3628714}" type="slidenum">
              <a:rPr lang="de-DE" smtClean="0"/>
              <a:t>‹Nr.›</a:t>
            </a:fld>
            <a:endParaRPr lang="de-DE"/>
          </a:p>
        </p:txBody>
      </p:sp>
      <p:sp>
        <p:nvSpPr>
          <p:cNvPr id="10" name="Titel 9">
            <a:extLst>
              <a:ext uri="{FF2B5EF4-FFF2-40B4-BE49-F238E27FC236}">
                <a16:creationId xmlns:a16="http://schemas.microsoft.com/office/drawing/2014/main" id="{1D13EC39-DF88-40A3-8D9E-FEAE369101C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06463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trenner">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652800" y="1143127"/>
            <a:ext cx="10848000" cy="1620000"/>
          </a:xfrm>
        </p:spPr>
        <p:txBody>
          <a:bodyPr anchor="ctr" anchorCtr="0"/>
          <a:lstStyle>
            <a:lvl1pPr marL="0" indent="0">
              <a:lnSpc>
                <a:spcPct val="95000"/>
              </a:lnSpc>
              <a:buNone/>
              <a:defRPr sz="3100" b="1" cap="all" spc="54" baseline="0">
                <a:solidFill>
                  <a:srgbClr val="E30513"/>
                </a:solidFill>
              </a:defRPr>
            </a:lvl1pPr>
          </a:lstStyle>
          <a:p>
            <a:pPr lvl="0"/>
            <a:r>
              <a:rPr lang="de-DE"/>
              <a:t>Mastertextformat bearbeiten</a:t>
            </a:r>
          </a:p>
        </p:txBody>
      </p:sp>
      <p:cxnSp>
        <p:nvCxnSpPr>
          <p:cNvPr id="9" name="Gerade Verbindung 8"/>
          <p:cNvCxnSpPr/>
          <p:nvPr/>
        </p:nvCxnSpPr>
        <p:spPr>
          <a:xfrm>
            <a:off x="652800" y="2763127"/>
            <a:ext cx="10848000" cy="0"/>
          </a:xfrm>
          <a:prstGeom prst="line">
            <a:avLst/>
          </a:prstGeom>
          <a:ln w="53975">
            <a:solidFill>
              <a:srgbClr val="E30513"/>
            </a:solidFill>
          </a:ln>
        </p:spPr>
        <p:style>
          <a:lnRef idx="1">
            <a:schemeClr val="accent1"/>
          </a:lnRef>
          <a:fillRef idx="0">
            <a:schemeClr val="accent1"/>
          </a:fillRef>
          <a:effectRef idx="0">
            <a:schemeClr val="accent1"/>
          </a:effectRef>
          <a:fontRef idx="minor">
            <a:schemeClr val="tx1"/>
          </a:fontRef>
        </p:style>
      </p:cxnSp>
      <p:sp>
        <p:nvSpPr>
          <p:cNvPr id="2" name="Datumsplatzhalter 1">
            <a:extLst>
              <a:ext uri="{FF2B5EF4-FFF2-40B4-BE49-F238E27FC236}">
                <a16:creationId xmlns:a16="http://schemas.microsoft.com/office/drawing/2014/main" id="{1D5426AF-5AB5-4CFF-94ED-78BA3F01B5D4}"/>
              </a:ext>
            </a:extLst>
          </p:cNvPr>
          <p:cNvSpPr>
            <a:spLocks noGrp="1"/>
          </p:cNvSpPr>
          <p:nvPr>
            <p:ph type="dt" sz="half" idx="14"/>
          </p:nvPr>
        </p:nvSpPr>
        <p:spPr/>
        <p:txBody>
          <a:bodyPr/>
          <a:lstStyle/>
          <a:p>
            <a:fld id="{3C828ABF-3068-4E65-ABFB-C9161BF8491B}" type="datetime1">
              <a:rPr lang="de-DE" smtClean="0"/>
              <a:t>07.03.2025</a:t>
            </a:fld>
            <a:endParaRPr lang="de-DE" dirty="0"/>
          </a:p>
        </p:txBody>
      </p:sp>
      <p:sp>
        <p:nvSpPr>
          <p:cNvPr id="3" name="Fußzeilenplatzhalter 2">
            <a:extLst>
              <a:ext uri="{FF2B5EF4-FFF2-40B4-BE49-F238E27FC236}">
                <a16:creationId xmlns:a16="http://schemas.microsoft.com/office/drawing/2014/main" id="{5AE318B6-5B9F-476B-83B7-BE33B5ECF1D4}"/>
              </a:ext>
            </a:extLst>
          </p:cNvPr>
          <p:cNvSpPr>
            <a:spLocks noGrp="1"/>
          </p:cNvSpPr>
          <p:nvPr>
            <p:ph type="ftr" sz="quarter" idx="15"/>
          </p:nvPr>
        </p:nvSpPr>
        <p:spPr/>
        <p:txBody>
          <a:bodyPr/>
          <a:lstStyle/>
          <a:p>
            <a:endParaRPr lang="de-DE"/>
          </a:p>
        </p:txBody>
      </p:sp>
      <p:sp>
        <p:nvSpPr>
          <p:cNvPr id="8" name="Foliennummernplatzhalter 7">
            <a:extLst>
              <a:ext uri="{FF2B5EF4-FFF2-40B4-BE49-F238E27FC236}">
                <a16:creationId xmlns:a16="http://schemas.microsoft.com/office/drawing/2014/main" id="{B798CD73-1978-46F1-9A29-7DB7F0825620}"/>
              </a:ext>
            </a:extLst>
          </p:cNvPr>
          <p:cNvSpPr>
            <a:spLocks noGrp="1"/>
          </p:cNvSpPr>
          <p:nvPr>
            <p:ph type="sldNum" sz="quarter" idx="16"/>
          </p:nvPr>
        </p:nvSpPr>
        <p:spPr/>
        <p:txBody>
          <a:bodyPr/>
          <a:lstStyle/>
          <a:p>
            <a:fld id="{3BC89434-61BC-45B0-B28C-B824B3628714}" type="slidenum">
              <a:rPr lang="de-DE" smtClean="0"/>
              <a:t>‹Nr.›</a:t>
            </a:fld>
            <a:endParaRPr lang="de-DE"/>
          </a:p>
        </p:txBody>
      </p:sp>
    </p:spTree>
    <p:extLst>
      <p:ext uri="{BB962C8B-B14F-4D97-AF65-F5344CB8AC3E}">
        <p14:creationId xmlns:p14="http://schemas.microsoft.com/office/powerpoint/2010/main" val="136264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52800" y="1340769"/>
            <a:ext cx="8460000" cy="4860000"/>
          </a:xfrm>
        </p:spPr>
        <p:txBody>
          <a:bodyPr/>
          <a:lstStyle>
            <a:lvl1pPr>
              <a:spcBef>
                <a:spcPts val="998"/>
              </a:spcBef>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98E7A420-69D1-4945-90DB-C521F6E31990}"/>
              </a:ext>
            </a:extLst>
          </p:cNvPr>
          <p:cNvSpPr>
            <a:spLocks noGrp="1"/>
          </p:cNvSpPr>
          <p:nvPr>
            <p:ph type="dt" sz="half" idx="10"/>
          </p:nvPr>
        </p:nvSpPr>
        <p:spPr/>
        <p:txBody>
          <a:bodyPr/>
          <a:lstStyle/>
          <a:p>
            <a:fld id="{714F91E4-CDDC-441A-9AA5-48650FEB0573}" type="datetime1">
              <a:rPr lang="de-DE" smtClean="0"/>
              <a:t>07.03.2025</a:t>
            </a:fld>
            <a:endParaRPr lang="de-DE" dirty="0"/>
          </a:p>
        </p:txBody>
      </p:sp>
      <p:sp>
        <p:nvSpPr>
          <p:cNvPr id="5" name="Fußzeilenplatzhalter 4">
            <a:extLst>
              <a:ext uri="{FF2B5EF4-FFF2-40B4-BE49-F238E27FC236}">
                <a16:creationId xmlns:a16="http://schemas.microsoft.com/office/drawing/2014/main" id="{7BDDC05A-9397-43B8-81C5-8055B4B57FA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A63AB7-1B7A-4449-9817-B25C89D08025}"/>
              </a:ext>
            </a:extLst>
          </p:cNvPr>
          <p:cNvSpPr>
            <a:spLocks noGrp="1"/>
          </p:cNvSpPr>
          <p:nvPr>
            <p:ph type="sldNum" sz="quarter" idx="12"/>
          </p:nvPr>
        </p:nvSpPr>
        <p:spPr/>
        <p:txBody>
          <a:bodyPr/>
          <a:lstStyle/>
          <a:p>
            <a:fld id="{3BC89434-61BC-45B0-B28C-B824B3628714}" type="slidenum">
              <a:rPr lang="de-DE" smtClean="0"/>
              <a:t>‹Nr.›</a:t>
            </a:fld>
            <a:endParaRPr lang="de-DE"/>
          </a:p>
        </p:txBody>
      </p:sp>
      <p:sp>
        <p:nvSpPr>
          <p:cNvPr id="10" name="Titel 9">
            <a:extLst>
              <a:ext uri="{FF2B5EF4-FFF2-40B4-BE49-F238E27FC236}">
                <a16:creationId xmlns:a16="http://schemas.microsoft.com/office/drawing/2014/main" id="{A889B54B-2013-4AEB-BFB3-B8EDE6D46BC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78609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52799" y="1339200"/>
            <a:ext cx="5274000" cy="4860000"/>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226800" y="1339200"/>
            <a:ext cx="5274000" cy="4860000"/>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a:extLst>
              <a:ext uri="{FF2B5EF4-FFF2-40B4-BE49-F238E27FC236}">
                <a16:creationId xmlns:a16="http://schemas.microsoft.com/office/drawing/2014/main" id="{833E119E-AC31-4659-8D21-64BF6A7F6319}"/>
              </a:ext>
            </a:extLst>
          </p:cNvPr>
          <p:cNvSpPr>
            <a:spLocks noGrp="1"/>
          </p:cNvSpPr>
          <p:nvPr>
            <p:ph type="dt" sz="half" idx="10"/>
          </p:nvPr>
        </p:nvSpPr>
        <p:spPr/>
        <p:txBody>
          <a:bodyPr/>
          <a:lstStyle/>
          <a:p>
            <a:fld id="{95391D8A-A710-4AC2-B72B-7BEFEF3E614A}" type="datetime1">
              <a:rPr lang="de-DE" smtClean="0"/>
              <a:t>07.03.2025</a:t>
            </a:fld>
            <a:endParaRPr lang="de-DE" dirty="0"/>
          </a:p>
        </p:txBody>
      </p:sp>
      <p:sp>
        <p:nvSpPr>
          <p:cNvPr id="10" name="Fußzeilenplatzhalter 9">
            <a:extLst>
              <a:ext uri="{FF2B5EF4-FFF2-40B4-BE49-F238E27FC236}">
                <a16:creationId xmlns:a16="http://schemas.microsoft.com/office/drawing/2014/main" id="{A8D0B299-E655-4CC9-BA6C-5C8C9DAAB041}"/>
              </a:ext>
            </a:extLst>
          </p:cNvPr>
          <p:cNvSpPr>
            <a:spLocks noGrp="1"/>
          </p:cNvSpPr>
          <p:nvPr>
            <p:ph type="ftr" sz="quarter" idx="11"/>
          </p:nvPr>
        </p:nvSpPr>
        <p:spPr/>
        <p:txBody>
          <a:bodyPr/>
          <a:lstStyle/>
          <a:p>
            <a:endParaRPr lang="de-DE"/>
          </a:p>
        </p:txBody>
      </p:sp>
      <p:sp>
        <p:nvSpPr>
          <p:cNvPr id="11" name="Foliennummernplatzhalter 10">
            <a:extLst>
              <a:ext uri="{FF2B5EF4-FFF2-40B4-BE49-F238E27FC236}">
                <a16:creationId xmlns:a16="http://schemas.microsoft.com/office/drawing/2014/main" id="{2C7FD16C-60CC-4A7D-A2CC-EB7DE6612F4C}"/>
              </a:ext>
            </a:extLst>
          </p:cNvPr>
          <p:cNvSpPr>
            <a:spLocks noGrp="1"/>
          </p:cNvSpPr>
          <p:nvPr>
            <p:ph type="sldNum" sz="quarter" idx="12"/>
          </p:nvPr>
        </p:nvSpPr>
        <p:spPr/>
        <p:txBody>
          <a:bodyPr/>
          <a:lstStyle/>
          <a:p>
            <a:fld id="{3BC89434-61BC-45B0-B28C-B824B3628714}" type="slidenum">
              <a:rPr lang="de-DE" smtClean="0"/>
              <a:t>‹Nr.›</a:t>
            </a:fld>
            <a:endParaRPr lang="de-DE"/>
          </a:p>
        </p:txBody>
      </p:sp>
      <p:sp>
        <p:nvSpPr>
          <p:cNvPr id="15" name="Titel 14">
            <a:extLst>
              <a:ext uri="{FF2B5EF4-FFF2-40B4-BE49-F238E27FC236}">
                <a16:creationId xmlns:a16="http://schemas.microsoft.com/office/drawing/2014/main" id="{F2AAADAF-2506-47AE-8EB6-1C314A64483A}"/>
              </a:ext>
            </a:extLst>
          </p:cNvPr>
          <p:cNvSpPr>
            <a:spLocks noGrp="1"/>
          </p:cNvSpPr>
          <p:nvPr>
            <p:ph type="title"/>
          </p:nvPr>
        </p:nvSpPr>
        <p:spPr>
          <a:xfrm>
            <a:off x="652800" y="188640"/>
            <a:ext cx="10848000" cy="900000"/>
          </a:xfrm>
        </p:spPr>
        <p:txBody>
          <a:bodyPr/>
          <a:lstStyle/>
          <a:p>
            <a:r>
              <a:rPr lang="de-DE"/>
              <a:t>Mastertitelformat bearbeiten</a:t>
            </a:r>
          </a:p>
        </p:txBody>
      </p:sp>
    </p:spTree>
    <p:extLst>
      <p:ext uri="{BB962C8B-B14F-4D97-AF65-F5344CB8AC3E}">
        <p14:creationId xmlns:p14="http://schemas.microsoft.com/office/powerpoint/2010/main" val="374369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9577256-157C-4EA7-9A2A-147DA55CCED9}"/>
              </a:ext>
            </a:extLst>
          </p:cNvPr>
          <p:cNvSpPr>
            <a:spLocks noGrp="1"/>
          </p:cNvSpPr>
          <p:nvPr>
            <p:ph type="dt" sz="half" idx="10"/>
          </p:nvPr>
        </p:nvSpPr>
        <p:spPr/>
        <p:txBody>
          <a:bodyPr/>
          <a:lstStyle/>
          <a:p>
            <a:fld id="{7DC1EF91-13BE-4241-95D9-B36D4F8C08C3}" type="datetime1">
              <a:rPr lang="de-DE" smtClean="0"/>
              <a:t>07.03.2025</a:t>
            </a:fld>
            <a:endParaRPr lang="de-DE" dirty="0"/>
          </a:p>
        </p:txBody>
      </p:sp>
      <p:sp>
        <p:nvSpPr>
          <p:cNvPr id="4" name="Fußzeilenplatzhalter 3">
            <a:extLst>
              <a:ext uri="{FF2B5EF4-FFF2-40B4-BE49-F238E27FC236}">
                <a16:creationId xmlns:a16="http://schemas.microsoft.com/office/drawing/2014/main" id="{4C049623-6895-475F-9219-1FD4F279FD4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0C3B007-A1AC-43AF-8033-B305A12A1B59}"/>
              </a:ext>
            </a:extLst>
          </p:cNvPr>
          <p:cNvSpPr>
            <a:spLocks noGrp="1"/>
          </p:cNvSpPr>
          <p:nvPr>
            <p:ph type="sldNum" sz="quarter" idx="12"/>
          </p:nvPr>
        </p:nvSpPr>
        <p:spPr/>
        <p:txBody>
          <a:bodyPr/>
          <a:lstStyle/>
          <a:p>
            <a:fld id="{3BC89434-61BC-45B0-B28C-B824B3628714}" type="slidenum">
              <a:rPr lang="de-DE" smtClean="0"/>
              <a:t>‹Nr.›</a:t>
            </a:fld>
            <a:endParaRPr lang="de-DE"/>
          </a:p>
        </p:txBody>
      </p:sp>
    </p:spTree>
    <p:extLst>
      <p:ext uri="{BB962C8B-B14F-4D97-AF65-F5344CB8AC3E}">
        <p14:creationId xmlns:p14="http://schemas.microsoft.com/office/powerpoint/2010/main" val="240395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bbildungen mit Quellenangabe">
    <p:spTree>
      <p:nvGrpSpPr>
        <p:cNvPr id="1" name=""/>
        <p:cNvGrpSpPr/>
        <p:nvPr/>
      </p:nvGrpSpPr>
      <p:grpSpPr>
        <a:xfrm>
          <a:off x="0" y="0"/>
          <a:ext cx="0" cy="0"/>
          <a:chOff x="0" y="0"/>
          <a:chExt cx="0" cy="0"/>
        </a:xfrm>
      </p:grpSpPr>
      <p:cxnSp>
        <p:nvCxnSpPr>
          <p:cNvPr id="5" name="Gerade Verbindung 4"/>
          <p:cNvCxnSpPr/>
          <p:nvPr/>
        </p:nvCxnSpPr>
        <p:spPr>
          <a:xfrm>
            <a:off x="652800" y="5812838"/>
            <a:ext cx="108480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extplatzhalter 9"/>
          <p:cNvSpPr>
            <a:spLocks noGrp="1"/>
          </p:cNvSpPr>
          <p:nvPr>
            <p:ph type="body" sz="quarter" idx="13"/>
          </p:nvPr>
        </p:nvSpPr>
        <p:spPr>
          <a:xfrm>
            <a:off x="652800" y="5845494"/>
            <a:ext cx="10848000" cy="292582"/>
          </a:xfrm>
        </p:spPr>
        <p:txBody>
          <a:bodyPr/>
          <a:lstStyle>
            <a:lvl1pPr marL="0" indent="0">
              <a:buNone/>
              <a:defRPr sz="1500">
                <a:solidFill>
                  <a:schemeClr val="tx1">
                    <a:lumMod val="65000"/>
                    <a:lumOff val="35000"/>
                  </a:schemeClr>
                </a:solidFill>
                <a:latin typeface="Arial Narrow" panose="020B0606020202030204" pitchFamily="34" charset="0"/>
              </a:defRPr>
            </a:lvl1pPr>
          </a:lstStyle>
          <a:p>
            <a:pPr lvl="0"/>
            <a:r>
              <a:rPr lang="de-DE"/>
              <a:t>Mastertextformat bearbeiten</a:t>
            </a:r>
          </a:p>
        </p:txBody>
      </p:sp>
      <p:sp>
        <p:nvSpPr>
          <p:cNvPr id="11" name="Titel 10">
            <a:extLst>
              <a:ext uri="{FF2B5EF4-FFF2-40B4-BE49-F238E27FC236}">
                <a16:creationId xmlns:a16="http://schemas.microsoft.com/office/drawing/2014/main" id="{42DC266A-6903-465B-AA52-2582413C5A86}"/>
              </a:ext>
            </a:extLst>
          </p:cNvPr>
          <p:cNvSpPr>
            <a:spLocks noGrp="1"/>
          </p:cNvSpPr>
          <p:nvPr>
            <p:ph type="title"/>
          </p:nvPr>
        </p:nvSpPr>
        <p:spPr/>
        <p:txBody>
          <a:bodyPr/>
          <a:lstStyle/>
          <a:p>
            <a:r>
              <a:rPr lang="de-DE"/>
              <a:t>Mastertitelformat bearbeiten</a:t>
            </a:r>
          </a:p>
        </p:txBody>
      </p:sp>
      <p:sp>
        <p:nvSpPr>
          <p:cNvPr id="2" name="Datumsplatzhalter 1">
            <a:extLst>
              <a:ext uri="{FF2B5EF4-FFF2-40B4-BE49-F238E27FC236}">
                <a16:creationId xmlns:a16="http://schemas.microsoft.com/office/drawing/2014/main" id="{7A157BF7-CF15-438F-8A78-90C74D523F63}"/>
              </a:ext>
            </a:extLst>
          </p:cNvPr>
          <p:cNvSpPr>
            <a:spLocks noGrp="1"/>
          </p:cNvSpPr>
          <p:nvPr>
            <p:ph type="dt" sz="half" idx="14"/>
          </p:nvPr>
        </p:nvSpPr>
        <p:spPr/>
        <p:txBody>
          <a:bodyPr/>
          <a:lstStyle/>
          <a:p>
            <a:fld id="{7DC1EF91-13BE-4241-95D9-B36D4F8C08C3}" type="datetime1">
              <a:rPr lang="de-DE" smtClean="0"/>
              <a:t>07.03.2025</a:t>
            </a:fld>
            <a:endParaRPr lang="de-DE" dirty="0"/>
          </a:p>
        </p:txBody>
      </p:sp>
      <p:sp>
        <p:nvSpPr>
          <p:cNvPr id="6" name="Fußzeilenplatzhalter 5">
            <a:extLst>
              <a:ext uri="{FF2B5EF4-FFF2-40B4-BE49-F238E27FC236}">
                <a16:creationId xmlns:a16="http://schemas.microsoft.com/office/drawing/2014/main" id="{3C2A4D2A-E8A6-4098-B757-3D5B681B61F3}"/>
              </a:ext>
            </a:extLst>
          </p:cNvPr>
          <p:cNvSpPr>
            <a:spLocks noGrp="1"/>
          </p:cNvSpPr>
          <p:nvPr>
            <p:ph type="ftr" sz="quarter" idx="15"/>
          </p:nvPr>
        </p:nvSpPr>
        <p:spPr/>
        <p:txBody>
          <a:bodyPr/>
          <a:lstStyle/>
          <a:p>
            <a:endParaRPr lang="de-DE"/>
          </a:p>
        </p:txBody>
      </p:sp>
      <p:sp>
        <p:nvSpPr>
          <p:cNvPr id="7" name="Foliennummernplatzhalter 6">
            <a:extLst>
              <a:ext uri="{FF2B5EF4-FFF2-40B4-BE49-F238E27FC236}">
                <a16:creationId xmlns:a16="http://schemas.microsoft.com/office/drawing/2014/main" id="{EEBC241E-7DE4-497A-B654-ACACFCC0752C}"/>
              </a:ext>
            </a:extLst>
          </p:cNvPr>
          <p:cNvSpPr>
            <a:spLocks noGrp="1"/>
          </p:cNvSpPr>
          <p:nvPr>
            <p:ph type="sldNum" sz="quarter" idx="16"/>
          </p:nvPr>
        </p:nvSpPr>
        <p:spPr/>
        <p:txBody>
          <a:bodyPr/>
          <a:lstStyle/>
          <a:p>
            <a:fld id="{3BC89434-61BC-45B0-B28C-B824B3628714}" type="slidenum">
              <a:rPr lang="de-DE" smtClean="0"/>
              <a:t>‹Nr.›</a:t>
            </a:fld>
            <a:endParaRPr lang="de-DE"/>
          </a:p>
        </p:txBody>
      </p:sp>
    </p:spTree>
    <p:extLst>
      <p:ext uri="{BB962C8B-B14F-4D97-AF65-F5344CB8AC3E}">
        <p14:creationId xmlns:p14="http://schemas.microsoft.com/office/powerpoint/2010/main" val="121684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einspaltig mit Text">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a:xfrm>
            <a:off x="4300800" y="1339200"/>
            <a:ext cx="7200000" cy="4860000"/>
          </a:xfrm>
        </p:spPr>
        <p:txBody>
          <a:bodyPr/>
          <a:lstStyle>
            <a:lvl1pPr marL="0" indent="0">
              <a:buNone/>
              <a:defRPr/>
            </a:lvl1pPr>
          </a:lstStyle>
          <a:p>
            <a:pPr lvl="0"/>
            <a:r>
              <a:rPr lang="de-DE"/>
              <a:t>Mastertextformat bearbeiten</a:t>
            </a:r>
          </a:p>
        </p:txBody>
      </p:sp>
      <p:sp>
        <p:nvSpPr>
          <p:cNvPr id="10" name="Bildplatzhalter 9"/>
          <p:cNvSpPr>
            <a:spLocks noGrp="1"/>
          </p:cNvSpPr>
          <p:nvPr>
            <p:ph type="pic" sz="quarter" idx="14"/>
          </p:nvPr>
        </p:nvSpPr>
        <p:spPr>
          <a:xfrm>
            <a:off x="652800" y="1339199"/>
            <a:ext cx="3360000" cy="2520000"/>
          </a:xfrm>
          <a:solidFill>
            <a:schemeClr val="bg1">
              <a:lumMod val="75000"/>
            </a:schemeClr>
          </a:solidFill>
          <a:ln>
            <a:noFill/>
          </a:ln>
        </p:spPr>
        <p:txBody>
          <a:bodyPr lIns="81630" tIns="65304" rIns="81630" bIns="65304" anchor="ctr" anchorCtr="0"/>
          <a:lstStyle>
            <a:lvl1pPr marL="0" indent="0" algn="ctr">
              <a:buNone/>
              <a:defRPr sz="1300">
                <a:solidFill>
                  <a:schemeClr val="bg1"/>
                </a:solidFill>
              </a:defRPr>
            </a:lvl1pPr>
          </a:lstStyle>
          <a:p>
            <a:r>
              <a:rPr lang="de-DE"/>
              <a:t>Bild durch Klicken auf Symbol hinzufügen</a:t>
            </a:r>
            <a:endParaRPr lang="de-DE" dirty="0"/>
          </a:p>
        </p:txBody>
      </p:sp>
      <p:sp>
        <p:nvSpPr>
          <p:cNvPr id="12" name="Textplatzhalter 11"/>
          <p:cNvSpPr>
            <a:spLocks noGrp="1"/>
          </p:cNvSpPr>
          <p:nvPr>
            <p:ph type="body" sz="quarter" idx="15"/>
          </p:nvPr>
        </p:nvSpPr>
        <p:spPr>
          <a:xfrm>
            <a:off x="652800" y="4039200"/>
            <a:ext cx="3360000" cy="2160000"/>
          </a:xfrm>
        </p:spPr>
        <p:txBody>
          <a:bodyPr/>
          <a:lstStyle>
            <a:lvl1pPr marL="0" indent="0">
              <a:spcBef>
                <a:spcPts val="0"/>
              </a:spcBef>
              <a:buFontTx/>
              <a:buNone/>
              <a:defRPr sz="1500"/>
            </a:lvl1pPr>
            <a:lvl2pPr marL="485233" indent="0">
              <a:buFontTx/>
              <a:buNone/>
              <a:defRPr/>
            </a:lvl2pPr>
            <a:lvl3pPr marL="653698" indent="0">
              <a:buFontTx/>
              <a:buNone/>
              <a:defRPr/>
            </a:lvl3pPr>
            <a:lvl4pPr marL="1138931" indent="0">
              <a:buFontTx/>
              <a:buNone/>
              <a:defRPr/>
            </a:lvl4pPr>
            <a:lvl5pPr marL="1298756" indent="0">
              <a:buFontTx/>
              <a:buNone/>
              <a:defRPr/>
            </a:lvl5pPr>
          </a:lstStyle>
          <a:p>
            <a:pPr lvl="0"/>
            <a:r>
              <a:rPr lang="de-DE"/>
              <a:t>Mastertextformat bearbeiten</a:t>
            </a:r>
          </a:p>
        </p:txBody>
      </p:sp>
      <p:sp>
        <p:nvSpPr>
          <p:cNvPr id="11" name="Titel 10">
            <a:extLst>
              <a:ext uri="{FF2B5EF4-FFF2-40B4-BE49-F238E27FC236}">
                <a16:creationId xmlns:a16="http://schemas.microsoft.com/office/drawing/2014/main" id="{C3DA342C-D2C4-4C04-8C9B-38F2F9895037}"/>
              </a:ext>
            </a:extLst>
          </p:cNvPr>
          <p:cNvSpPr>
            <a:spLocks noGrp="1"/>
          </p:cNvSpPr>
          <p:nvPr>
            <p:ph type="title"/>
          </p:nvPr>
        </p:nvSpPr>
        <p:spPr/>
        <p:txBody>
          <a:bodyPr/>
          <a:lstStyle/>
          <a:p>
            <a:r>
              <a:rPr lang="de-DE"/>
              <a:t>Mastertitelformat bearbeiten</a:t>
            </a:r>
          </a:p>
        </p:txBody>
      </p:sp>
      <p:sp>
        <p:nvSpPr>
          <p:cNvPr id="7" name="Datumsplatzhalter 6">
            <a:extLst>
              <a:ext uri="{FF2B5EF4-FFF2-40B4-BE49-F238E27FC236}">
                <a16:creationId xmlns:a16="http://schemas.microsoft.com/office/drawing/2014/main" id="{5C31E2CF-E5BC-4344-93E7-1DEB359A9FBC}"/>
              </a:ext>
            </a:extLst>
          </p:cNvPr>
          <p:cNvSpPr>
            <a:spLocks noGrp="1"/>
          </p:cNvSpPr>
          <p:nvPr>
            <p:ph type="dt" sz="half" idx="16"/>
          </p:nvPr>
        </p:nvSpPr>
        <p:spPr/>
        <p:txBody>
          <a:bodyPr/>
          <a:lstStyle/>
          <a:p>
            <a:fld id="{7DC1EF91-13BE-4241-95D9-B36D4F8C08C3}" type="datetime1">
              <a:rPr lang="de-DE" smtClean="0"/>
              <a:t>07.03.2025</a:t>
            </a:fld>
            <a:endParaRPr lang="de-DE" dirty="0"/>
          </a:p>
        </p:txBody>
      </p:sp>
      <p:sp>
        <p:nvSpPr>
          <p:cNvPr id="8" name="Fußzeilenplatzhalter 7">
            <a:extLst>
              <a:ext uri="{FF2B5EF4-FFF2-40B4-BE49-F238E27FC236}">
                <a16:creationId xmlns:a16="http://schemas.microsoft.com/office/drawing/2014/main" id="{18AB8410-3A95-4F06-8998-ACF60155BCDC}"/>
              </a:ext>
            </a:extLst>
          </p:cNvPr>
          <p:cNvSpPr>
            <a:spLocks noGrp="1"/>
          </p:cNvSpPr>
          <p:nvPr>
            <p:ph type="ftr" sz="quarter" idx="17"/>
          </p:nvPr>
        </p:nvSpPr>
        <p:spPr/>
        <p:txBody>
          <a:bodyPr/>
          <a:lstStyle/>
          <a:p>
            <a:endParaRPr lang="de-DE"/>
          </a:p>
        </p:txBody>
      </p:sp>
      <p:sp>
        <p:nvSpPr>
          <p:cNvPr id="13" name="Foliennummernplatzhalter 12">
            <a:extLst>
              <a:ext uri="{FF2B5EF4-FFF2-40B4-BE49-F238E27FC236}">
                <a16:creationId xmlns:a16="http://schemas.microsoft.com/office/drawing/2014/main" id="{E3642138-97E0-4CD1-8CC3-574A10F2D1C1}"/>
              </a:ext>
            </a:extLst>
          </p:cNvPr>
          <p:cNvSpPr>
            <a:spLocks noGrp="1"/>
          </p:cNvSpPr>
          <p:nvPr>
            <p:ph type="sldNum" sz="quarter" idx="18"/>
          </p:nvPr>
        </p:nvSpPr>
        <p:spPr/>
        <p:txBody>
          <a:bodyPr/>
          <a:lstStyle/>
          <a:p>
            <a:fld id="{3BC89434-61BC-45B0-B28C-B824B3628714}" type="slidenum">
              <a:rPr lang="de-DE" smtClean="0"/>
              <a:t>‹Nr.›</a:t>
            </a:fld>
            <a:endParaRPr lang="de-DE"/>
          </a:p>
        </p:txBody>
      </p:sp>
    </p:spTree>
    <p:extLst>
      <p:ext uri="{BB962C8B-B14F-4D97-AF65-F5344CB8AC3E}">
        <p14:creationId xmlns:p14="http://schemas.microsoft.com/office/powerpoint/2010/main" val="359542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zweispaltig mit Text">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a:xfrm>
            <a:off x="8142615" y="1339200"/>
            <a:ext cx="3360000" cy="4860000"/>
          </a:xfrm>
        </p:spPr>
        <p:txBody>
          <a:bodyPr/>
          <a:lstStyle>
            <a:lvl1pPr marL="0" indent="0">
              <a:buNone/>
              <a:defRPr/>
            </a:lvl1pPr>
          </a:lstStyle>
          <a:p>
            <a:pPr lvl="0"/>
            <a:r>
              <a:rPr lang="de-DE"/>
              <a:t>Mastertextformat bearbeiten</a:t>
            </a:r>
          </a:p>
        </p:txBody>
      </p:sp>
      <p:sp>
        <p:nvSpPr>
          <p:cNvPr id="10" name="Bildplatzhalter 9"/>
          <p:cNvSpPr>
            <a:spLocks noGrp="1"/>
          </p:cNvSpPr>
          <p:nvPr>
            <p:ph type="pic" sz="quarter" idx="14"/>
          </p:nvPr>
        </p:nvSpPr>
        <p:spPr>
          <a:xfrm>
            <a:off x="652800" y="1339200"/>
            <a:ext cx="7200000" cy="2520000"/>
          </a:xfrm>
          <a:solidFill>
            <a:schemeClr val="bg1">
              <a:lumMod val="75000"/>
            </a:schemeClr>
          </a:solidFill>
          <a:ln>
            <a:noFill/>
          </a:ln>
        </p:spPr>
        <p:txBody>
          <a:bodyPr lIns="81630" tIns="65304" rIns="81630" bIns="65304" anchor="ctr" anchorCtr="0"/>
          <a:lstStyle>
            <a:lvl1pPr marL="0" indent="0" algn="ctr">
              <a:buNone/>
              <a:defRPr sz="1300">
                <a:solidFill>
                  <a:schemeClr val="bg1"/>
                </a:solidFill>
              </a:defRPr>
            </a:lvl1pPr>
          </a:lstStyle>
          <a:p>
            <a:r>
              <a:rPr lang="de-DE"/>
              <a:t>Bild durch Klicken auf Symbol hinzufügen</a:t>
            </a:r>
            <a:endParaRPr lang="de-DE" dirty="0"/>
          </a:p>
        </p:txBody>
      </p:sp>
      <p:sp>
        <p:nvSpPr>
          <p:cNvPr id="12" name="Textplatzhalter 11"/>
          <p:cNvSpPr>
            <a:spLocks noGrp="1"/>
          </p:cNvSpPr>
          <p:nvPr>
            <p:ph type="body" sz="quarter" idx="15"/>
          </p:nvPr>
        </p:nvSpPr>
        <p:spPr>
          <a:xfrm>
            <a:off x="652800" y="4039078"/>
            <a:ext cx="7200000" cy="2160000"/>
          </a:xfrm>
        </p:spPr>
        <p:txBody>
          <a:bodyPr/>
          <a:lstStyle>
            <a:lvl1pPr marL="0" indent="0">
              <a:spcBef>
                <a:spcPts val="0"/>
              </a:spcBef>
              <a:buFontTx/>
              <a:buNone/>
              <a:defRPr sz="1500"/>
            </a:lvl1pPr>
            <a:lvl2pPr marL="485233" indent="0">
              <a:buFontTx/>
              <a:buNone/>
              <a:defRPr/>
            </a:lvl2pPr>
            <a:lvl3pPr marL="653698" indent="0">
              <a:buFontTx/>
              <a:buNone/>
              <a:defRPr/>
            </a:lvl3pPr>
            <a:lvl4pPr marL="1138931" indent="0">
              <a:buFontTx/>
              <a:buNone/>
              <a:defRPr/>
            </a:lvl4pPr>
            <a:lvl5pPr marL="1298756" indent="0">
              <a:buFontTx/>
              <a:buNone/>
              <a:defRPr/>
            </a:lvl5pPr>
          </a:lstStyle>
          <a:p>
            <a:pPr lvl="0"/>
            <a:r>
              <a:rPr lang="de-DE"/>
              <a:t>Mastertextformat bearbeiten</a:t>
            </a:r>
          </a:p>
        </p:txBody>
      </p:sp>
      <p:sp>
        <p:nvSpPr>
          <p:cNvPr id="3" name="Titel 2">
            <a:extLst>
              <a:ext uri="{FF2B5EF4-FFF2-40B4-BE49-F238E27FC236}">
                <a16:creationId xmlns:a16="http://schemas.microsoft.com/office/drawing/2014/main" id="{CC7DDFA6-DA8F-4010-9E70-6C280C374CC1}"/>
              </a:ext>
            </a:extLst>
          </p:cNvPr>
          <p:cNvSpPr>
            <a:spLocks noGrp="1"/>
          </p:cNvSpPr>
          <p:nvPr>
            <p:ph type="title"/>
          </p:nvPr>
        </p:nvSpPr>
        <p:spPr>
          <a:xfrm>
            <a:off x="652800" y="188640"/>
            <a:ext cx="10848000" cy="900000"/>
          </a:xfrm>
        </p:spPr>
        <p:txBody>
          <a:bodyPr/>
          <a:lstStyle/>
          <a:p>
            <a:r>
              <a:rPr lang="de-DE"/>
              <a:t>Mastertitelformat bearbeiten</a:t>
            </a:r>
          </a:p>
        </p:txBody>
      </p:sp>
      <p:sp>
        <p:nvSpPr>
          <p:cNvPr id="4" name="Datumsplatzhalter 3">
            <a:extLst>
              <a:ext uri="{FF2B5EF4-FFF2-40B4-BE49-F238E27FC236}">
                <a16:creationId xmlns:a16="http://schemas.microsoft.com/office/drawing/2014/main" id="{277CFBCC-F6CF-4B98-995F-B182C0E57AF5}"/>
              </a:ext>
            </a:extLst>
          </p:cNvPr>
          <p:cNvSpPr>
            <a:spLocks noGrp="1"/>
          </p:cNvSpPr>
          <p:nvPr>
            <p:ph type="dt" sz="half" idx="16"/>
          </p:nvPr>
        </p:nvSpPr>
        <p:spPr/>
        <p:txBody>
          <a:bodyPr/>
          <a:lstStyle/>
          <a:p>
            <a:fld id="{34D818B4-E274-4F4D-8C51-0058C519B587}" type="datetime1">
              <a:rPr lang="de-DE" smtClean="0"/>
              <a:t>07.03.2025</a:t>
            </a:fld>
            <a:endParaRPr lang="de-DE" dirty="0"/>
          </a:p>
        </p:txBody>
      </p:sp>
      <p:sp>
        <p:nvSpPr>
          <p:cNvPr id="9" name="Fußzeilenplatzhalter 8">
            <a:extLst>
              <a:ext uri="{FF2B5EF4-FFF2-40B4-BE49-F238E27FC236}">
                <a16:creationId xmlns:a16="http://schemas.microsoft.com/office/drawing/2014/main" id="{51078256-3852-4BDC-A9B7-E2D76A50881A}"/>
              </a:ext>
            </a:extLst>
          </p:cNvPr>
          <p:cNvSpPr>
            <a:spLocks noGrp="1"/>
          </p:cNvSpPr>
          <p:nvPr>
            <p:ph type="ftr" sz="quarter" idx="17"/>
          </p:nvPr>
        </p:nvSpPr>
        <p:spPr/>
        <p:txBody>
          <a:bodyPr/>
          <a:lstStyle/>
          <a:p>
            <a:endParaRPr lang="de-DE"/>
          </a:p>
        </p:txBody>
      </p:sp>
      <p:sp>
        <p:nvSpPr>
          <p:cNvPr id="11" name="Foliennummernplatzhalter 10">
            <a:extLst>
              <a:ext uri="{FF2B5EF4-FFF2-40B4-BE49-F238E27FC236}">
                <a16:creationId xmlns:a16="http://schemas.microsoft.com/office/drawing/2014/main" id="{4A970DE1-CE1E-4B8A-AC4C-43FCD95E62C4}"/>
              </a:ext>
            </a:extLst>
          </p:cNvPr>
          <p:cNvSpPr>
            <a:spLocks noGrp="1"/>
          </p:cNvSpPr>
          <p:nvPr>
            <p:ph type="sldNum" sz="quarter" idx="18"/>
          </p:nvPr>
        </p:nvSpPr>
        <p:spPr/>
        <p:txBody>
          <a:bodyPr/>
          <a:lstStyle/>
          <a:p>
            <a:fld id="{3BC89434-61BC-45B0-B28C-B824B3628714}" type="slidenum">
              <a:rPr lang="de-DE" smtClean="0"/>
              <a:t>‹Nr.›</a:t>
            </a:fld>
            <a:endParaRPr lang="de-DE"/>
          </a:p>
        </p:txBody>
      </p:sp>
    </p:spTree>
    <p:extLst>
      <p:ext uri="{BB962C8B-B14F-4D97-AF65-F5344CB8AC3E}">
        <p14:creationId xmlns:p14="http://schemas.microsoft.com/office/powerpoint/2010/main" val="132821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52800" y="188640"/>
            <a:ext cx="10848000" cy="900000"/>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p:cNvSpPr>
          <p:nvPr>
            <p:ph type="body" idx="1"/>
          </p:nvPr>
        </p:nvSpPr>
        <p:spPr>
          <a:xfrm>
            <a:off x="652800" y="1340769"/>
            <a:ext cx="9120000" cy="4860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4049385" y="6367978"/>
            <a:ext cx="6923655" cy="326554"/>
          </a:xfrm>
          <a:prstGeom prst="rect">
            <a:avLst/>
          </a:prstGeom>
        </p:spPr>
        <p:txBody>
          <a:bodyPr vert="horz" lIns="0" tIns="0" rIns="0" bIns="0" rtlCol="0" anchor="b" anchorCtr="0"/>
          <a:lstStyle>
            <a:lvl1pPr algn="l">
              <a:defRPr sz="11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11020529" y="6367979"/>
            <a:ext cx="479071" cy="326553"/>
          </a:xfrm>
          <a:prstGeom prst="rect">
            <a:avLst/>
          </a:prstGeom>
        </p:spPr>
        <p:txBody>
          <a:bodyPr vert="horz" lIns="0" tIns="0" rIns="0" bIns="0" rtlCol="0" anchor="b" anchorCtr="0"/>
          <a:lstStyle>
            <a:lvl1pPr algn="r">
              <a:defRPr sz="1100">
                <a:solidFill>
                  <a:schemeClr val="tx1">
                    <a:tint val="75000"/>
                  </a:schemeClr>
                </a:solidFill>
              </a:defRPr>
            </a:lvl1pPr>
          </a:lstStyle>
          <a:p>
            <a:fld id="{3BC89434-61BC-45B0-B28C-B824B3628714}" type="slidenum">
              <a:rPr lang="de-DE" smtClean="0"/>
              <a:t>‹Nr.›</a:t>
            </a:fld>
            <a:endParaRPr lang="de-DE"/>
          </a:p>
        </p:txBody>
      </p:sp>
      <p:cxnSp>
        <p:nvCxnSpPr>
          <p:cNvPr id="9" name="Gerade Verbindung 8"/>
          <p:cNvCxnSpPr/>
          <p:nvPr/>
        </p:nvCxnSpPr>
        <p:spPr>
          <a:xfrm>
            <a:off x="652800" y="1136279"/>
            <a:ext cx="10848000" cy="0"/>
          </a:xfrm>
          <a:prstGeom prst="line">
            <a:avLst/>
          </a:prstGeom>
          <a:ln w="53975">
            <a:solidFill>
              <a:srgbClr val="E30513"/>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652800" y="6367978"/>
            <a:ext cx="10846800" cy="0"/>
          </a:xfrm>
          <a:prstGeom prst="line">
            <a:avLst/>
          </a:prstGeom>
          <a:ln w="12700">
            <a:solidFill>
              <a:srgbClr val="939185"/>
            </a:solidFill>
          </a:ln>
        </p:spPr>
        <p:style>
          <a:lnRef idx="1">
            <a:schemeClr val="accent1"/>
          </a:lnRef>
          <a:fillRef idx="0">
            <a:schemeClr val="accent1"/>
          </a:fillRef>
          <a:effectRef idx="0">
            <a:schemeClr val="accent1"/>
          </a:effectRef>
          <a:fontRef idx="minor">
            <a:schemeClr val="tx1"/>
          </a:fontRef>
        </p:style>
      </p:cxnSp>
      <p:sp>
        <p:nvSpPr>
          <p:cNvPr id="16" name="Datumsplatzhalter 15"/>
          <p:cNvSpPr>
            <a:spLocks noGrp="1"/>
          </p:cNvSpPr>
          <p:nvPr>
            <p:ph type="dt" sz="half" idx="2"/>
          </p:nvPr>
        </p:nvSpPr>
        <p:spPr>
          <a:xfrm>
            <a:off x="1654410" y="6367980"/>
            <a:ext cx="1655671" cy="325879"/>
          </a:xfrm>
          <a:prstGeom prst="rect">
            <a:avLst/>
          </a:prstGeom>
        </p:spPr>
        <p:txBody>
          <a:bodyPr vert="horz" lIns="0" tIns="0" rIns="0" bIns="0" rtlCol="0" anchor="b" anchorCtr="0"/>
          <a:lstStyle>
            <a:lvl1pPr algn="r">
              <a:defRPr sz="1100">
                <a:solidFill>
                  <a:schemeClr val="tx1">
                    <a:tint val="75000"/>
                  </a:schemeClr>
                </a:solidFill>
              </a:defRPr>
            </a:lvl1pPr>
          </a:lstStyle>
          <a:p>
            <a:fld id="{7DC1EF91-13BE-4241-95D9-B36D4F8C08C3}" type="datetime1">
              <a:rPr lang="de-DE" smtClean="0"/>
              <a:t>07.03.2025</a:t>
            </a:fld>
            <a:endParaRPr lang="de-DE" dirty="0"/>
          </a:p>
        </p:txBody>
      </p:sp>
      <p:pic>
        <p:nvPicPr>
          <p:cNvPr id="7" name="Grafik 6">
            <a:extLst>
              <a:ext uri="{FF2B5EF4-FFF2-40B4-BE49-F238E27FC236}">
                <a16:creationId xmlns:a16="http://schemas.microsoft.com/office/drawing/2014/main" id="{721EB3E1-24E8-4498-92DC-9A322D71A28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52800" y="6445067"/>
            <a:ext cx="415799" cy="277200"/>
          </a:xfrm>
          <a:prstGeom prst="rect">
            <a:avLst/>
          </a:prstGeom>
        </p:spPr>
      </p:pic>
    </p:spTree>
    <p:extLst>
      <p:ext uri="{BB962C8B-B14F-4D97-AF65-F5344CB8AC3E}">
        <p14:creationId xmlns:p14="http://schemas.microsoft.com/office/powerpoint/2010/main" val="36327104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lvl1pPr algn="l" defTabSz="914288" rtl="0" eaLnBrk="1" latinLnBrk="0" hangingPunct="1">
        <a:lnSpc>
          <a:spcPct val="90000"/>
        </a:lnSpc>
        <a:spcBef>
          <a:spcPct val="0"/>
        </a:spcBef>
        <a:buNone/>
        <a:defRPr sz="2700" b="1" kern="1200">
          <a:solidFill>
            <a:srgbClr val="E30513"/>
          </a:solidFill>
          <a:latin typeface="+mj-lt"/>
          <a:ea typeface="+mj-ea"/>
          <a:cs typeface="+mj-cs"/>
        </a:defRPr>
      </a:lvl1pPr>
    </p:titleStyle>
    <p:bodyStyle>
      <a:lvl1pPr marL="243337" indent="-243337" algn="l" defTabSz="914288" rtl="0" eaLnBrk="1" latinLnBrk="0" hangingPunct="1">
        <a:lnSpc>
          <a:spcPct val="100000"/>
        </a:lnSpc>
        <a:spcBef>
          <a:spcPts val="1088"/>
        </a:spcBef>
        <a:spcAft>
          <a:spcPts val="0"/>
        </a:spcAft>
        <a:buFont typeface="Arial" panose="020B0604020202020204" pitchFamily="34" charset="0"/>
        <a:buChar char="–"/>
        <a:defRPr sz="2200" kern="1200">
          <a:solidFill>
            <a:schemeClr val="tx1"/>
          </a:solidFill>
          <a:latin typeface="+mn-lt"/>
          <a:ea typeface="+mn-ea"/>
          <a:cs typeface="+mn-cs"/>
        </a:defRPr>
      </a:lvl1pPr>
      <a:lvl2pPr marL="653698" indent="-168464" algn="l" defTabSz="914288" rtl="0" eaLnBrk="1" latinLnBrk="0" hangingPunct="1">
        <a:lnSpc>
          <a:spcPct val="100000"/>
        </a:lnSpc>
        <a:spcBef>
          <a:spcPts val="0"/>
        </a:spcBef>
        <a:spcAft>
          <a:spcPts val="0"/>
        </a:spcAft>
        <a:buFont typeface="Arial" panose="020B0604020202020204" pitchFamily="34" charset="0"/>
        <a:buChar char="•"/>
        <a:defRPr sz="2200" kern="1200">
          <a:solidFill>
            <a:schemeClr val="tx1"/>
          </a:solidFill>
          <a:latin typeface="+mn-lt"/>
          <a:ea typeface="+mn-ea"/>
          <a:cs typeface="+mn-cs"/>
        </a:defRPr>
      </a:lvl2pPr>
      <a:lvl3pPr marL="897035" indent="-243337" algn="l" defTabSz="914288" rtl="0" eaLnBrk="1" latinLnBrk="0" hangingPunct="1">
        <a:lnSpc>
          <a:spcPct val="100000"/>
        </a:lnSpc>
        <a:spcBef>
          <a:spcPts val="1088"/>
        </a:spcBef>
        <a:spcAft>
          <a:spcPts val="0"/>
        </a:spcAft>
        <a:buFont typeface="Arial" panose="020B0604020202020204" pitchFamily="34" charset="0"/>
        <a:buChar char="–"/>
        <a:defRPr sz="2200" kern="1200">
          <a:solidFill>
            <a:schemeClr val="tx1"/>
          </a:solidFill>
          <a:latin typeface="+mn-lt"/>
          <a:ea typeface="+mn-ea"/>
          <a:cs typeface="+mn-cs"/>
        </a:defRPr>
      </a:lvl3pPr>
      <a:lvl4pPr marL="1298756" indent="-159825" algn="l" defTabSz="914288" rtl="0" eaLnBrk="1" latinLnBrk="0" hangingPunct="1">
        <a:lnSpc>
          <a:spcPct val="100000"/>
        </a:lnSpc>
        <a:spcBef>
          <a:spcPts val="1088"/>
        </a:spcBef>
        <a:spcAft>
          <a:spcPts val="0"/>
        </a:spcAft>
        <a:buFont typeface="Arial" panose="020B0604020202020204" pitchFamily="34" charset="0"/>
        <a:buChar char="•"/>
        <a:defRPr sz="2200" kern="1200">
          <a:solidFill>
            <a:schemeClr val="tx1"/>
          </a:solidFill>
          <a:latin typeface="+mn-lt"/>
          <a:ea typeface="+mn-ea"/>
          <a:cs typeface="+mn-cs"/>
        </a:defRPr>
      </a:lvl4pPr>
      <a:lvl5pPr marL="1546412" indent="-247656" algn="l" defTabSz="914288" rtl="0" eaLnBrk="1" latinLnBrk="0" hangingPunct="1">
        <a:lnSpc>
          <a:spcPct val="100000"/>
        </a:lnSpc>
        <a:spcBef>
          <a:spcPts val="1088"/>
        </a:spcBef>
        <a:spcAft>
          <a:spcPts val="0"/>
        </a:spcAft>
        <a:buFont typeface="Arial" panose="020B0604020202020204" pitchFamily="34" charset="0"/>
        <a:buChar char="–"/>
        <a:tabLst/>
        <a:defRPr sz="2200" kern="1200">
          <a:solidFill>
            <a:schemeClr val="tx1"/>
          </a:solidFill>
          <a:latin typeface="+mn-lt"/>
          <a:ea typeface="+mn-ea"/>
          <a:cs typeface="+mn-cs"/>
        </a:defRPr>
      </a:lvl5pPr>
      <a:lvl6pPr marL="2514290" indent="-228572"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34" indent="-228572"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78" indent="-228572"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21" indent="-228572"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288" rtl="0" eaLnBrk="1" latinLnBrk="0" hangingPunct="1">
        <a:defRPr sz="1800" kern="1200">
          <a:solidFill>
            <a:schemeClr val="tx1"/>
          </a:solidFill>
          <a:latin typeface="+mn-lt"/>
          <a:ea typeface="+mn-ea"/>
          <a:cs typeface="+mn-cs"/>
        </a:defRPr>
      </a:lvl1pPr>
      <a:lvl2pPr marL="457143"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1" algn="l" defTabSz="914288" rtl="0" eaLnBrk="1" latinLnBrk="0" hangingPunct="1">
        <a:defRPr sz="1800" kern="1200">
          <a:solidFill>
            <a:schemeClr val="tx1"/>
          </a:solidFill>
          <a:latin typeface="+mn-lt"/>
          <a:ea typeface="+mn-ea"/>
          <a:cs typeface="+mn-cs"/>
        </a:defRPr>
      </a:lvl4pPr>
      <a:lvl5pPr marL="1828575" algn="l" defTabSz="914288" rtl="0" eaLnBrk="1" latinLnBrk="0" hangingPunct="1">
        <a:defRPr sz="1800" kern="1200">
          <a:solidFill>
            <a:schemeClr val="tx1"/>
          </a:solidFill>
          <a:latin typeface="+mn-lt"/>
          <a:ea typeface="+mn-ea"/>
          <a:cs typeface="+mn-cs"/>
        </a:defRPr>
      </a:lvl5pPr>
      <a:lvl6pPr marL="2285718" algn="l" defTabSz="914288" rtl="0" eaLnBrk="1" latinLnBrk="0" hangingPunct="1">
        <a:defRPr sz="1800" kern="1200">
          <a:solidFill>
            <a:schemeClr val="tx1"/>
          </a:solidFill>
          <a:latin typeface="+mn-lt"/>
          <a:ea typeface="+mn-ea"/>
          <a:cs typeface="+mn-cs"/>
        </a:defRPr>
      </a:lvl6pPr>
      <a:lvl7pPr marL="2742862" algn="l" defTabSz="914288" rtl="0" eaLnBrk="1" latinLnBrk="0" hangingPunct="1">
        <a:defRPr sz="1800" kern="1200">
          <a:solidFill>
            <a:schemeClr val="tx1"/>
          </a:solidFill>
          <a:latin typeface="+mn-lt"/>
          <a:ea typeface="+mn-ea"/>
          <a:cs typeface="+mn-cs"/>
        </a:defRPr>
      </a:lvl7pPr>
      <a:lvl8pPr marL="3200006" algn="l" defTabSz="914288" rtl="0" eaLnBrk="1" latinLnBrk="0" hangingPunct="1">
        <a:defRPr sz="1800" kern="1200">
          <a:solidFill>
            <a:schemeClr val="tx1"/>
          </a:solidFill>
          <a:latin typeface="+mn-lt"/>
          <a:ea typeface="+mn-ea"/>
          <a:cs typeface="+mn-cs"/>
        </a:defRPr>
      </a:lvl8pPr>
      <a:lvl9pPr marL="3657149" algn="l" defTabSz="9142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wsi.de/fpdf/HBS-008413/p_wsi_report_78_2022.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ckler.de/pdf/pm_wsi_2024_04_03.pdf"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4AC0ED5-018F-4376-976F-F2CEBF39861D}"/>
              </a:ext>
            </a:extLst>
          </p:cNvPr>
          <p:cNvSpPr>
            <a:spLocks noGrp="1"/>
          </p:cNvSpPr>
          <p:nvPr>
            <p:ph type="ctrTitle"/>
          </p:nvPr>
        </p:nvSpPr>
        <p:spPr/>
        <p:txBody>
          <a:bodyPr/>
          <a:lstStyle/>
          <a:p>
            <a:r>
              <a:rPr lang="de-DE" dirty="0"/>
              <a:t>Arbeitswelt und Demokratie </a:t>
            </a:r>
          </a:p>
        </p:txBody>
      </p:sp>
      <p:sp>
        <p:nvSpPr>
          <p:cNvPr id="7" name="Untertitel 6">
            <a:extLst>
              <a:ext uri="{FF2B5EF4-FFF2-40B4-BE49-F238E27FC236}">
                <a16:creationId xmlns:a16="http://schemas.microsoft.com/office/drawing/2014/main" id="{5B7B606B-1672-4E2C-AB36-CBCD173F1BCB}"/>
              </a:ext>
            </a:extLst>
          </p:cNvPr>
          <p:cNvSpPr>
            <a:spLocks noGrp="1"/>
          </p:cNvSpPr>
          <p:nvPr>
            <p:ph type="subTitle" idx="1"/>
          </p:nvPr>
        </p:nvSpPr>
        <p:spPr/>
        <p:txBody>
          <a:bodyPr/>
          <a:lstStyle/>
          <a:p>
            <a:r>
              <a:rPr lang="de-DE" dirty="0"/>
              <a:t>Ein kritischer Blick auf Beschäftigte und Betriebe</a:t>
            </a:r>
          </a:p>
          <a:p>
            <a:r>
              <a:rPr lang="de-DE" dirty="0"/>
              <a:t>Prof. Dr. Bettina Kohlrausch</a:t>
            </a:r>
          </a:p>
        </p:txBody>
      </p:sp>
    </p:spTree>
    <p:extLst>
      <p:ext uri="{BB962C8B-B14F-4D97-AF65-F5344CB8AC3E}">
        <p14:creationId xmlns:p14="http://schemas.microsoft.com/office/powerpoint/2010/main" val="314496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a:extLst>
              <a:ext uri="{FF2B5EF4-FFF2-40B4-BE49-F238E27FC236}">
                <a16:creationId xmlns:a16="http://schemas.microsoft.com/office/drawing/2014/main" id="{F3D40798-6A3D-A131-E1F6-3E5FA0B2FE2F}"/>
              </a:ext>
            </a:extLst>
          </p:cNvPr>
          <p:cNvSpPr>
            <a:spLocks noGrp="1"/>
          </p:cNvSpPr>
          <p:nvPr>
            <p:ph sz="half" idx="1"/>
          </p:nvPr>
        </p:nvSpPr>
        <p:spPr>
          <a:xfrm>
            <a:off x="652799" y="1339200"/>
            <a:ext cx="5274000" cy="4860000"/>
          </a:xfrm>
        </p:spPr>
        <p:txBody>
          <a:bodyPr/>
          <a:lstStyle/>
          <a:p>
            <a:pPr marL="0" indent="0">
              <a:buNone/>
            </a:pPr>
            <a:r>
              <a:rPr lang="de-DE" sz="1800" i="1" dirty="0"/>
              <a:t>„Schließlich untermauern die abschließenden Pfadanalysen den hier im Report fokussierten Wirkmechanismus. Unabhängig der sozialen Lebenslage zeigt sich die große Bedeutung der finanziellen Sorgen und der politischen Entfremdung für das Äußern von Abwertungen und das Verschwörungsdenken. Die finanziellen Sorgen erweisen sich bei vielen Befragte als eng mit politischer Entfremdung verknüpft, welche wiederum den bedeutendsten Erklärungsfaktor für die hier untersuchten, Ausprägungen rechtspopulistischer Phänomene darstellt.“ (S. 31)</a:t>
            </a:r>
          </a:p>
          <a:p>
            <a:r>
              <a:rPr lang="de-DE" sz="1400" i="1" dirty="0"/>
              <a:t>„politische Entfremdung“ umfasst eine Skala aus der „Unzufriedenheit mit dem Krisenmanagement der Bundesregierung, bezüglich des Ukrainekriegs sowie ein geringes Vertrauen in die Bundesregierung und die Parteien</a:t>
            </a:r>
          </a:p>
          <a:p>
            <a:r>
              <a:rPr lang="de-DE" sz="1400" i="1" dirty="0"/>
              <a:t>Quelle: </a:t>
            </a:r>
            <a:r>
              <a:rPr lang="de-DE" sz="1400" i="1" dirty="0">
                <a:hlinkClick r:id="rId2"/>
              </a:rPr>
              <a:t>https://www.wsi.de/fpdf/HBS-008413/p_wsi_report_78_2022.pdf</a:t>
            </a:r>
            <a:endParaRPr lang="de-DE" sz="1400" i="1" dirty="0"/>
          </a:p>
          <a:p>
            <a:endParaRPr lang="en-US" sz="1400" i="1" dirty="0"/>
          </a:p>
        </p:txBody>
      </p:sp>
      <p:pic>
        <p:nvPicPr>
          <p:cNvPr id="8" name="Grafik 7">
            <a:extLst>
              <a:ext uri="{FF2B5EF4-FFF2-40B4-BE49-F238E27FC236}">
                <a16:creationId xmlns:a16="http://schemas.microsoft.com/office/drawing/2014/main" id="{DCC7CB86-9EC0-B230-5D8A-137ACEA595C4}"/>
              </a:ext>
            </a:extLst>
          </p:cNvPr>
          <p:cNvPicPr>
            <a:picLocks noChangeAspect="1"/>
          </p:cNvPicPr>
          <p:nvPr/>
        </p:nvPicPr>
        <p:blipFill>
          <a:blip r:embed="rId3"/>
          <a:stretch>
            <a:fillRect/>
          </a:stretch>
        </p:blipFill>
        <p:spPr>
          <a:xfrm>
            <a:off x="6226800" y="1448640"/>
            <a:ext cx="5274000" cy="4641119"/>
          </a:xfrm>
          <a:prstGeom prst="rect">
            <a:avLst/>
          </a:prstGeom>
          <a:noFill/>
        </p:spPr>
      </p:pic>
      <p:sp>
        <p:nvSpPr>
          <p:cNvPr id="20" name="Title 3">
            <a:extLst>
              <a:ext uri="{FF2B5EF4-FFF2-40B4-BE49-F238E27FC236}">
                <a16:creationId xmlns:a16="http://schemas.microsoft.com/office/drawing/2014/main" id="{4D40760A-F738-C768-BA19-92A5CE08B679}"/>
              </a:ext>
            </a:extLst>
          </p:cNvPr>
          <p:cNvSpPr>
            <a:spLocks noGrp="1"/>
          </p:cNvSpPr>
          <p:nvPr>
            <p:ph type="title"/>
          </p:nvPr>
        </p:nvSpPr>
        <p:spPr>
          <a:xfrm>
            <a:off x="652800" y="188640"/>
            <a:ext cx="10848000" cy="900000"/>
          </a:xfrm>
        </p:spPr>
        <p:txBody>
          <a:bodyPr/>
          <a:lstStyle/>
          <a:p>
            <a:r>
              <a:rPr lang="en-US" dirty="0"/>
              <a:t>Der </a:t>
            </a:r>
            <a:r>
              <a:rPr lang="en-US" dirty="0" err="1"/>
              <a:t>Zusammenhang</a:t>
            </a:r>
            <a:r>
              <a:rPr lang="en-US" dirty="0"/>
              <a:t> </a:t>
            </a:r>
            <a:r>
              <a:rPr lang="en-US" dirty="0" err="1"/>
              <a:t>zwischen</a:t>
            </a:r>
            <a:r>
              <a:rPr lang="en-US" dirty="0"/>
              <a:t> </a:t>
            </a:r>
            <a:r>
              <a:rPr lang="en-US" dirty="0" err="1"/>
              <a:t>Sorgen</a:t>
            </a:r>
            <a:r>
              <a:rPr lang="en-US" dirty="0"/>
              <a:t>, </a:t>
            </a:r>
            <a:r>
              <a:rPr lang="en-US" dirty="0" err="1"/>
              <a:t>politischer</a:t>
            </a:r>
            <a:r>
              <a:rPr lang="en-US" dirty="0"/>
              <a:t> </a:t>
            </a:r>
            <a:r>
              <a:rPr lang="en-US" dirty="0" err="1"/>
              <a:t>Entfremdung</a:t>
            </a:r>
            <a:r>
              <a:rPr lang="en-US" dirty="0"/>
              <a:t> und </a:t>
            </a:r>
            <a:r>
              <a:rPr lang="en-US" dirty="0" err="1"/>
              <a:t>extrem</a:t>
            </a:r>
            <a:r>
              <a:rPr lang="en-US" dirty="0"/>
              <a:t> </a:t>
            </a:r>
            <a:r>
              <a:rPr lang="en-US" dirty="0" err="1"/>
              <a:t>rechten</a:t>
            </a:r>
            <a:r>
              <a:rPr lang="en-US" dirty="0"/>
              <a:t> </a:t>
            </a:r>
            <a:r>
              <a:rPr lang="en-US" dirty="0" err="1"/>
              <a:t>Einstellungen</a:t>
            </a:r>
            <a:endParaRPr lang="en-US" dirty="0"/>
          </a:p>
        </p:txBody>
      </p:sp>
    </p:spTree>
    <p:extLst>
      <p:ext uri="{BB962C8B-B14F-4D97-AF65-F5344CB8AC3E}">
        <p14:creationId xmlns:p14="http://schemas.microsoft.com/office/powerpoint/2010/main" val="264007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DD9CFDC-1E3D-7D80-632F-4A7E090B2A30}"/>
              </a:ext>
            </a:extLst>
          </p:cNvPr>
          <p:cNvSpPr>
            <a:spLocks noGrp="1"/>
          </p:cNvSpPr>
          <p:nvPr>
            <p:ph type="body" sz="quarter" idx="13"/>
          </p:nvPr>
        </p:nvSpPr>
        <p:spPr/>
        <p:txBody>
          <a:bodyPr/>
          <a:lstStyle/>
          <a:p>
            <a:r>
              <a:rPr lang="de-DE" dirty="0"/>
              <a:t>Demokratische Teilhabe</a:t>
            </a:r>
          </a:p>
        </p:txBody>
      </p:sp>
    </p:spTree>
    <p:extLst>
      <p:ext uri="{BB962C8B-B14F-4D97-AF65-F5344CB8AC3E}">
        <p14:creationId xmlns:p14="http://schemas.microsoft.com/office/powerpoint/2010/main" val="290147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2E596-54D5-64E1-4986-BE9BB0E84283}"/>
              </a:ext>
            </a:extLst>
          </p:cNvPr>
          <p:cNvSpPr>
            <a:spLocks noGrp="1"/>
          </p:cNvSpPr>
          <p:nvPr>
            <p:ph type="title"/>
          </p:nvPr>
        </p:nvSpPr>
        <p:spPr/>
        <p:txBody>
          <a:bodyPr/>
          <a:lstStyle/>
          <a:p>
            <a:r>
              <a:rPr lang="de-DE" sz="2400" dirty="0"/>
              <a:t>Demokratische Teilhabe: Skala von Kies et al.</a:t>
            </a:r>
          </a:p>
        </p:txBody>
      </p:sp>
      <p:sp>
        <p:nvSpPr>
          <p:cNvPr id="6" name="Rechteck: abgerundete Ecken 5">
            <a:extLst>
              <a:ext uri="{FF2B5EF4-FFF2-40B4-BE49-F238E27FC236}">
                <a16:creationId xmlns:a16="http://schemas.microsoft.com/office/drawing/2014/main" id="{EB84302C-60E7-0702-6E72-0BC2BE815EBF}"/>
              </a:ext>
            </a:extLst>
          </p:cNvPr>
          <p:cNvSpPr/>
          <p:nvPr/>
        </p:nvSpPr>
        <p:spPr>
          <a:xfrm>
            <a:off x="753696" y="1340768"/>
            <a:ext cx="2592288" cy="4896544"/>
          </a:xfrm>
          <a:prstGeom prst="round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olidFill>
                  <a:schemeClr val="bg1"/>
                </a:solidFill>
                <a:effectLst>
                  <a:outerShdw blurRad="38100" dist="38100" dir="2700000" algn="tl">
                    <a:srgbClr val="000000">
                      <a:alpha val="43137"/>
                    </a:srgbClr>
                  </a:outerShdw>
                </a:effectLst>
              </a:rPr>
              <a:t>Erfahrungen demokratischer Teilhabe an der Arbeit</a:t>
            </a:r>
            <a:endParaRPr lang="en-US" sz="1600" dirty="0">
              <a:solidFill>
                <a:schemeClr val="bg1"/>
              </a:solidFill>
              <a:effectLst>
                <a:outerShdw blurRad="38100" dist="38100" dir="2700000" algn="tl">
                  <a:srgbClr val="000000">
                    <a:alpha val="43137"/>
                  </a:srgbClr>
                </a:outerShdw>
              </a:effectLst>
            </a:endParaRPr>
          </a:p>
          <a:p>
            <a:pPr algn="ctr"/>
            <a:r>
              <a:rPr lang="en-US" sz="700" dirty="0"/>
              <a:t>4 items, Alpha-</a:t>
            </a:r>
            <a:r>
              <a:rPr lang="en-US" sz="700" dirty="0" err="1"/>
              <a:t>Werte</a:t>
            </a:r>
            <a:r>
              <a:rPr lang="en-US" sz="700" dirty="0"/>
              <a:t> von .62 in DK bis .68 in ITA</a:t>
            </a:r>
            <a:endParaRPr lang="de-DE" sz="700" dirty="0"/>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p:txBody>
      </p:sp>
      <p:sp>
        <p:nvSpPr>
          <p:cNvPr id="8" name="Rechteck: abgerundete Ecken 7">
            <a:extLst>
              <a:ext uri="{FF2B5EF4-FFF2-40B4-BE49-F238E27FC236}">
                <a16:creationId xmlns:a16="http://schemas.microsoft.com/office/drawing/2014/main" id="{432F3C7F-E3C3-813E-7AA4-5A43501A79E6}"/>
              </a:ext>
            </a:extLst>
          </p:cNvPr>
          <p:cNvSpPr/>
          <p:nvPr/>
        </p:nvSpPr>
        <p:spPr>
          <a:xfrm>
            <a:off x="956008" y="2731980"/>
            <a:ext cx="2187664" cy="697022"/>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100" b="1" dirty="0">
                <a:solidFill>
                  <a:schemeClr val="tx1"/>
                </a:solidFill>
              </a:rPr>
              <a:t>Mitsprache</a:t>
            </a:r>
          </a:p>
          <a:p>
            <a:pPr algn="ctr"/>
            <a:r>
              <a:rPr lang="de-DE" sz="1000" i="1" dirty="0">
                <a:solidFill>
                  <a:schemeClr val="tx1"/>
                </a:solidFill>
              </a:rPr>
              <a:t>„Ich fühle mich bei Entscheidungen im Arbeitsalltag übergangen.“</a:t>
            </a:r>
          </a:p>
        </p:txBody>
      </p:sp>
      <p:sp>
        <p:nvSpPr>
          <p:cNvPr id="9" name="Rechteck: abgerundete Ecken 8">
            <a:extLst>
              <a:ext uri="{FF2B5EF4-FFF2-40B4-BE49-F238E27FC236}">
                <a16:creationId xmlns:a16="http://schemas.microsoft.com/office/drawing/2014/main" id="{E029EDBC-84EB-40D5-1EC4-51BAFEA132E5}"/>
              </a:ext>
            </a:extLst>
          </p:cNvPr>
          <p:cNvSpPr/>
          <p:nvPr/>
        </p:nvSpPr>
        <p:spPr>
          <a:xfrm>
            <a:off x="956008" y="3468533"/>
            <a:ext cx="2187664" cy="968579"/>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100" b="1" dirty="0">
                <a:solidFill>
                  <a:schemeClr val="tx1"/>
                </a:solidFill>
              </a:rPr>
              <a:t>Offenheit </a:t>
            </a:r>
            <a:r>
              <a:rPr lang="de-DE" sz="1100" b="1" dirty="0" err="1">
                <a:solidFill>
                  <a:schemeClr val="tx1"/>
                </a:solidFill>
              </a:rPr>
              <a:t>ggü</a:t>
            </a:r>
            <a:r>
              <a:rPr lang="de-DE" sz="1100" b="1" dirty="0">
                <a:solidFill>
                  <a:schemeClr val="tx1"/>
                </a:solidFill>
              </a:rPr>
              <a:t>. Gewerkschaften</a:t>
            </a:r>
          </a:p>
          <a:p>
            <a:pPr algn="ctr"/>
            <a:r>
              <a:rPr lang="de-DE" sz="1000" i="1" dirty="0">
                <a:solidFill>
                  <a:schemeClr val="tx1"/>
                </a:solidFill>
              </a:rPr>
              <a:t>„In meinem Betrieb kann ich offen über Betriebsräte und Gewerkschaften sprechen, ohne Nachteile befürchten zu müssen.“</a:t>
            </a:r>
          </a:p>
        </p:txBody>
      </p:sp>
      <p:sp>
        <p:nvSpPr>
          <p:cNvPr id="10" name="Rechteck: abgerundete Ecken 9">
            <a:extLst>
              <a:ext uri="{FF2B5EF4-FFF2-40B4-BE49-F238E27FC236}">
                <a16:creationId xmlns:a16="http://schemas.microsoft.com/office/drawing/2014/main" id="{22F970A7-BC92-6B7D-1C48-BB869ED6770E}"/>
              </a:ext>
            </a:extLst>
          </p:cNvPr>
          <p:cNvSpPr/>
          <p:nvPr/>
        </p:nvSpPr>
        <p:spPr>
          <a:xfrm>
            <a:off x="956008" y="4476932"/>
            <a:ext cx="2187664" cy="824278"/>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100" b="1" dirty="0">
                <a:solidFill>
                  <a:schemeClr val="tx1"/>
                </a:solidFill>
              </a:rPr>
              <a:t>Selbstwirksamkeit</a:t>
            </a:r>
          </a:p>
          <a:p>
            <a:pPr algn="ctr"/>
            <a:r>
              <a:rPr lang="de-DE" sz="1000" i="1" dirty="0">
                <a:solidFill>
                  <a:schemeClr val="tx1"/>
                </a:solidFill>
              </a:rPr>
              <a:t>„Wenn ich in meinem Betrieb aktiv werde, kann ich etwas zum Positiven verändern“.</a:t>
            </a:r>
          </a:p>
        </p:txBody>
      </p:sp>
      <p:sp>
        <p:nvSpPr>
          <p:cNvPr id="11" name="Rechteck: abgerundete Ecken 10">
            <a:extLst>
              <a:ext uri="{FF2B5EF4-FFF2-40B4-BE49-F238E27FC236}">
                <a16:creationId xmlns:a16="http://schemas.microsoft.com/office/drawing/2014/main" id="{EE8AC684-4BC8-F875-94D6-D02ED1CF7295}"/>
              </a:ext>
            </a:extLst>
          </p:cNvPr>
          <p:cNvSpPr/>
          <p:nvPr/>
        </p:nvSpPr>
        <p:spPr>
          <a:xfrm>
            <a:off x="956008" y="5336040"/>
            <a:ext cx="2187664" cy="757256"/>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100" b="1" dirty="0">
                <a:solidFill>
                  <a:schemeClr val="tx1"/>
                </a:solidFill>
              </a:rPr>
              <a:t>Kooperation</a:t>
            </a:r>
          </a:p>
          <a:p>
            <a:pPr algn="ctr"/>
            <a:r>
              <a:rPr lang="de-DE" sz="1000" i="1" dirty="0">
                <a:solidFill>
                  <a:schemeClr val="tx1"/>
                </a:solidFill>
              </a:rPr>
              <a:t>„Probleme oder Konflikte im Betrieb löse ich am besten gemeinsam mit den Kollegen.“</a:t>
            </a:r>
          </a:p>
        </p:txBody>
      </p:sp>
    </p:spTree>
    <p:extLst>
      <p:ext uri="{BB962C8B-B14F-4D97-AF65-F5344CB8AC3E}">
        <p14:creationId xmlns:p14="http://schemas.microsoft.com/office/powerpoint/2010/main" val="232494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2E596-54D5-64E1-4986-BE9BB0E84283}"/>
              </a:ext>
            </a:extLst>
          </p:cNvPr>
          <p:cNvSpPr>
            <a:spLocks noGrp="1"/>
          </p:cNvSpPr>
          <p:nvPr>
            <p:ph type="title"/>
          </p:nvPr>
        </p:nvSpPr>
        <p:spPr/>
        <p:txBody>
          <a:bodyPr/>
          <a:lstStyle/>
          <a:p>
            <a:r>
              <a:rPr lang="de-DE" sz="2400" dirty="0"/>
              <a:t>Arbeitsbedingungen</a:t>
            </a:r>
          </a:p>
        </p:txBody>
      </p:sp>
      <p:sp>
        <p:nvSpPr>
          <p:cNvPr id="7" name="Rechteck: abgerundete Ecken 6">
            <a:extLst>
              <a:ext uri="{FF2B5EF4-FFF2-40B4-BE49-F238E27FC236}">
                <a16:creationId xmlns:a16="http://schemas.microsoft.com/office/drawing/2014/main" id="{E187A448-A504-C3EE-2275-8E71D669DF72}"/>
              </a:ext>
            </a:extLst>
          </p:cNvPr>
          <p:cNvSpPr/>
          <p:nvPr/>
        </p:nvSpPr>
        <p:spPr>
          <a:xfrm>
            <a:off x="3302548" y="1340767"/>
            <a:ext cx="2649450" cy="4877089"/>
          </a:xfrm>
          <a:prstGeom prst="round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gute Arbeitsbedingungen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Arial"/>
                <a:ea typeface="+mn-ea"/>
                <a:cs typeface="+mn-cs"/>
              </a:rPr>
              <a:t>6 items, Alpha-</a:t>
            </a:r>
            <a:r>
              <a:rPr kumimoji="0" lang="en-US" sz="700" b="0" i="0" u="none" strike="noStrike" kern="1200" cap="none" spc="0" normalizeH="0" baseline="0" noProof="0" dirty="0" err="1">
                <a:ln>
                  <a:noFill/>
                </a:ln>
                <a:solidFill>
                  <a:prstClr val="white"/>
                </a:solidFill>
                <a:effectLst/>
                <a:uLnTx/>
                <a:uFillTx/>
                <a:latin typeface="Arial"/>
                <a:ea typeface="+mn-ea"/>
                <a:cs typeface="+mn-cs"/>
              </a:rPr>
              <a:t>Werte</a:t>
            </a:r>
            <a:r>
              <a:rPr kumimoji="0" lang="en-US" sz="700" b="0" i="0" u="none" strike="noStrike" kern="1200" cap="none" spc="0" normalizeH="0" baseline="0" noProof="0" dirty="0">
                <a:ln>
                  <a:noFill/>
                </a:ln>
                <a:solidFill>
                  <a:prstClr val="white"/>
                </a:solidFill>
                <a:effectLst/>
                <a:uLnTx/>
                <a:uFillTx/>
                <a:latin typeface="Arial"/>
                <a:ea typeface="+mn-ea"/>
                <a:cs typeface="+mn-cs"/>
              </a:rPr>
              <a:t> von .72 in DK bis .79 in ITA &amp; PL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hteck: abgerundete Ecken 11">
            <a:extLst>
              <a:ext uri="{FF2B5EF4-FFF2-40B4-BE49-F238E27FC236}">
                <a16:creationId xmlns:a16="http://schemas.microsoft.com/office/drawing/2014/main" id="{DF27CA00-CC12-8A0C-7F15-BB68FCEB85C7}"/>
              </a:ext>
            </a:extLst>
          </p:cNvPr>
          <p:cNvSpPr/>
          <p:nvPr/>
        </p:nvSpPr>
        <p:spPr>
          <a:xfrm>
            <a:off x="3517556" y="4777696"/>
            <a:ext cx="2290424" cy="656729"/>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000000"/>
                </a:solidFill>
                <a:effectLst/>
                <a:uLnTx/>
                <a:uFillTx/>
                <a:latin typeface="Arial"/>
                <a:ea typeface="+mn-ea"/>
                <a:cs typeface="+mn-cs"/>
              </a:rPr>
              <a:t>Unterstützung</a:t>
            </a:r>
            <a:endParaRPr kumimoji="0" lang="de-DE"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srgbClr val="000000"/>
                </a:solidFill>
                <a:effectLst/>
                <a:uLnTx/>
                <a:uFillTx/>
                <a:latin typeface="Arial"/>
                <a:ea typeface="+mn-ea"/>
                <a:cs typeface="+mn-cs"/>
              </a:rPr>
              <a:t>„Ich kann Unterstützung und Hilfe von meinen Kollegen bekommen, wenn ich sie brauche.“</a:t>
            </a:r>
            <a:endParaRPr kumimoji="0" lang="de-DE" sz="800" b="0" i="1" u="none" strike="noStrike" kern="1200" cap="none" spc="0" normalizeH="0" baseline="0" noProof="0" dirty="0">
              <a:ln>
                <a:noFill/>
              </a:ln>
              <a:solidFill>
                <a:srgbClr val="000000"/>
              </a:solidFill>
              <a:effectLst/>
              <a:uLnTx/>
              <a:uFillTx/>
              <a:latin typeface="Arial"/>
              <a:ea typeface="+mn-ea"/>
              <a:cs typeface="+mn-cs"/>
            </a:endParaRPr>
          </a:p>
        </p:txBody>
      </p:sp>
      <p:sp>
        <p:nvSpPr>
          <p:cNvPr id="16" name="Rechteck: abgerundete Ecken 15">
            <a:extLst>
              <a:ext uri="{FF2B5EF4-FFF2-40B4-BE49-F238E27FC236}">
                <a16:creationId xmlns:a16="http://schemas.microsoft.com/office/drawing/2014/main" id="{4B73CA50-0274-6BF5-031A-B679EB55C4C7}"/>
              </a:ext>
            </a:extLst>
          </p:cNvPr>
          <p:cNvSpPr/>
          <p:nvPr/>
        </p:nvSpPr>
        <p:spPr>
          <a:xfrm>
            <a:off x="3503724" y="3625568"/>
            <a:ext cx="2304256" cy="1120819"/>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000000"/>
                </a:solidFill>
                <a:effectLst/>
                <a:uLnTx/>
                <a:uFillTx/>
                <a:latin typeface="Arial"/>
                <a:ea typeface="+mn-ea"/>
                <a:cs typeface="+mn-cs"/>
              </a:rPr>
              <a:t>Entwicklungs- und Karrieremöglichkeiten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srgbClr val="000000"/>
                </a:solidFill>
                <a:effectLst/>
                <a:uLnTx/>
                <a:uFillTx/>
                <a:latin typeface="Arial"/>
                <a:ea typeface="+mn-ea"/>
                <a:cs typeface="+mn-cs"/>
              </a:rPr>
              <a:t>„An meiner Arbeit habe ich die Möglichkeit neue Dinge zu lernen.“ und „Meine Aufstiegsmöglichkeiten sind gut.“</a:t>
            </a:r>
          </a:p>
        </p:txBody>
      </p:sp>
      <p:sp>
        <p:nvSpPr>
          <p:cNvPr id="17" name="Rechteck: abgerundete Ecken 16">
            <a:extLst>
              <a:ext uri="{FF2B5EF4-FFF2-40B4-BE49-F238E27FC236}">
                <a16:creationId xmlns:a16="http://schemas.microsoft.com/office/drawing/2014/main" id="{DA0D6F46-BBB1-49D1-6F28-827D0BDAF33E}"/>
              </a:ext>
            </a:extLst>
          </p:cNvPr>
          <p:cNvSpPr/>
          <p:nvPr/>
        </p:nvSpPr>
        <p:spPr>
          <a:xfrm>
            <a:off x="3503724" y="2473440"/>
            <a:ext cx="2304256" cy="1120819"/>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000000"/>
                </a:solidFill>
                <a:effectLst/>
                <a:uLnTx/>
                <a:uFillTx/>
                <a:latin typeface="Arial"/>
                <a:ea typeface="+mn-ea"/>
                <a:cs typeface="+mn-cs"/>
              </a:rPr>
              <a:t>Autonomie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srgbClr val="000000"/>
                </a:solidFill>
                <a:effectLst/>
                <a:uLnTx/>
                <a:uFillTx/>
                <a:latin typeface="Arial"/>
                <a:ea typeface="+mn-ea"/>
                <a:cs typeface="+mn-cs"/>
              </a:rPr>
              <a:t>„Ich kann an meinem Arbeitsplatz entscheiden, wie ich meine tägliche Arbeit organisiere.“ und „Ich kann mein Arbeitstempo selbst bestimmen oder verändern.“</a:t>
            </a:r>
          </a:p>
        </p:txBody>
      </p:sp>
      <p:sp>
        <p:nvSpPr>
          <p:cNvPr id="4" name="Rechteck: abgerundete Ecken 3">
            <a:extLst>
              <a:ext uri="{FF2B5EF4-FFF2-40B4-BE49-F238E27FC236}">
                <a16:creationId xmlns:a16="http://schemas.microsoft.com/office/drawing/2014/main" id="{D706A042-D258-F0FB-70AF-5989488BD4A8}"/>
              </a:ext>
            </a:extLst>
          </p:cNvPr>
          <p:cNvSpPr/>
          <p:nvPr/>
        </p:nvSpPr>
        <p:spPr>
          <a:xfrm>
            <a:off x="3517556" y="5465734"/>
            <a:ext cx="2290424" cy="680114"/>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000000"/>
                </a:solidFill>
                <a:effectLst/>
                <a:uLnTx/>
                <a:uFillTx/>
                <a:latin typeface="Arial"/>
                <a:ea typeface="+mn-ea"/>
                <a:cs typeface="+mn-cs"/>
              </a:rPr>
              <a:t>Gestaltungsmöglichkeiten</a:t>
            </a:r>
            <a:endParaRPr kumimoji="0" lang="de-DE"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srgbClr val="000000"/>
                </a:solidFill>
                <a:effectLst/>
                <a:uLnTx/>
                <a:uFillTx/>
                <a:latin typeface="Arial"/>
                <a:ea typeface="+mn-ea"/>
                <a:cs typeface="+mn-cs"/>
              </a:rPr>
              <a:t>„An der Arbeit kann ich meine eigenen Ideen und Perspektiven einbringen.“</a:t>
            </a:r>
          </a:p>
        </p:txBody>
      </p:sp>
      <p:sp>
        <p:nvSpPr>
          <p:cNvPr id="5" name="Rechteck: abgerundete Ecken 4">
            <a:extLst>
              <a:ext uri="{FF2B5EF4-FFF2-40B4-BE49-F238E27FC236}">
                <a16:creationId xmlns:a16="http://schemas.microsoft.com/office/drawing/2014/main" id="{8502B7D5-F8BB-E29E-09E9-43D865EC5173}"/>
              </a:ext>
            </a:extLst>
          </p:cNvPr>
          <p:cNvSpPr/>
          <p:nvPr/>
        </p:nvSpPr>
        <p:spPr>
          <a:xfrm>
            <a:off x="6038854" y="1340767"/>
            <a:ext cx="2649450" cy="490225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Zufriedenheit mit Arbeit und Arbeitsbedingungen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Arial"/>
                <a:ea typeface="+mn-ea"/>
                <a:cs typeface="+mn-cs"/>
              </a:rPr>
              <a:t>3 items, Alpha-</a:t>
            </a:r>
            <a:r>
              <a:rPr kumimoji="0" lang="en-US" sz="700" b="0" i="0" u="none" strike="noStrike" kern="1200" cap="none" spc="0" normalizeH="0" baseline="0" noProof="0" dirty="0" err="1">
                <a:ln>
                  <a:noFill/>
                </a:ln>
                <a:solidFill>
                  <a:prstClr val="white"/>
                </a:solidFill>
                <a:effectLst/>
                <a:uLnTx/>
                <a:uFillTx/>
                <a:latin typeface="Arial"/>
                <a:ea typeface="+mn-ea"/>
                <a:cs typeface="+mn-cs"/>
              </a:rPr>
              <a:t>Werte</a:t>
            </a:r>
            <a:r>
              <a:rPr kumimoji="0" lang="en-US" sz="700" b="0" i="0" u="none" strike="noStrike" kern="1200" cap="none" spc="0" normalizeH="0" baseline="0" noProof="0" dirty="0">
                <a:ln>
                  <a:noFill/>
                </a:ln>
                <a:solidFill>
                  <a:prstClr val="white"/>
                </a:solidFill>
                <a:effectLst/>
                <a:uLnTx/>
                <a:uFillTx/>
                <a:latin typeface="Arial"/>
                <a:ea typeface="+mn-ea"/>
                <a:cs typeface="+mn-cs"/>
              </a:rPr>
              <a:t> von .77 in DK &amp; SWE bis .79 in ITA &amp; PL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hteck: abgerundete Ecken 12">
            <a:extLst>
              <a:ext uri="{FF2B5EF4-FFF2-40B4-BE49-F238E27FC236}">
                <a16:creationId xmlns:a16="http://schemas.microsoft.com/office/drawing/2014/main" id="{FA6B657B-292C-2268-9520-EF2A7706F4FC}"/>
              </a:ext>
            </a:extLst>
          </p:cNvPr>
          <p:cNvSpPr/>
          <p:nvPr/>
        </p:nvSpPr>
        <p:spPr>
          <a:xfrm>
            <a:off x="6172566" y="3490209"/>
            <a:ext cx="2371718" cy="855438"/>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000000"/>
                </a:solidFill>
                <a:effectLst/>
                <a:uLnTx/>
                <a:uFillTx/>
                <a:latin typeface="Arial"/>
                <a:ea typeface="+mn-ea"/>
                <a:cs typeface="+mn-cs"/>
              </a:rPr>
              <a:t>Zufriedenheit mit Entlohnung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srgbClr val="000000"/>
                </a:solidFill>
                <a:effectLst/>
                <a:uLnTx/>
                <a:uFillTx/>
                <a:latin typeface="Arial"/>
                <a:ea typeface="+mn-ea"/>
                <a:cs typeface="+mn-cs"/>
              </a:rPr>
              <a:t>„Wie zufrieden sind Sie gemessen an Ihrem Einsatz und all den erbrachten Leistungen mit Ihrem Lohn/Gehalt?“</a:t>
            </a:r>
            <a:endParaRPr kumimoji="0" lang="de-DE" sz="800" b="0" i="1" u="none" strike="noStrike" kern="1200" cap="none" spc="0" normalizeH="0" baseline="0" noProof="0" dirty="0">
              <a:ln>
                <a:noFill/>
              </a:ln>
              <a:solidFill>
                <a:srgbClr val="000000"/>
              </a:solidFill>
              <a:effectLst/>
              <a:uLnTx/>
              <a:uFillTx/>
              <a:latin typeface="Arial"/>
              <a:ea typeface="+mn-ea"/>
              <a:cs typeface="+mn-cs"/>
            </a:endParaRPr>
          </a:p>
        </p:txBody>
      </p:sp>
      <p:sp>
        <p:nvSpPr>
          <p:cNvPr id="14" name="Rechteck: abgerundete Ecken 13">
            <a:extLst>
              <a:ext uri="{FF2B5EF4-FFF2-40B4-BE49-F238E27FC236}">
                <a16:creationId xmlns:a16="http://schemas.microsoft.com/office/drawing/2014/main" id="{B02DA6EB-87B8-779A-9646-62F1F0327444}"/>
              </a:ext>
            </a:extLst>
          </p:cNvPr>
          <p:cNvSpPr/>
          <p:nvPr/>
        </p:nvSpPr>
        <p:spPr>
          <a:xfrm>
            <a:off x="6172566" y="4417655"/>
            <a:ext cx="2371718" cy="1224136"/>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err="1">
                <a:ln>
                  <a:noFill/>
                </a:ln>
                <a:solidFill>
                  <a:srgbClr val="000000"/>
                </a:solidFill>
                <a:effectLst/>
                <a:uLnTx/>
                <a:uFillTx/>
                <a:latin typeface="Arial"/>
                <a:ea typeface="+mn-ea"/>
                <a:cs typeface="+mn-cs"/>
              </a:rPr>
              <a:t>Work-life-balance</a:t>
            </a:r>
            <a:endParaRPr kumimoji="0" lang="de-DE" sz="11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srgbClr val="000000"/>
                </a:solidFill>
                <a:effectLst/>
                <a:uLnTx/>
                <a:uFillTx/>
                <a:latin typeface="Arial"/>
                <a:ea typeface="+mn-ea"/>
                <a:cs typeface="+mn-cs"/>
              </a:rPr>
              <a:t>„Wie zufrieden sind Sie mit dem Verhältnis zwischen der Zeit, die Sie für Ihre berufliche Tätigkeit aufwenden und der Zeit, die Sie anderen Aspekten Ihres Lebens widmen?“</a:t>
            </a:r>
            <a:endParaRPr kumimoji="0" lang="de-DE" sz="800" b="0" i="1" u="none" strike="noStrike" kern="1200" cap="none" spc="0" normalizeH="0" baseline="0" noProof="0" dirty="0">
              <a:ln>
                <a:noFill/>
              </a:ln>
              <a:solidFill>
                <a:srgbClr val="000000"/>
              </a:solidFill>
              <a:effectLst/>
              <a:uLnTx/>
              <a:uFillTx/>
              <a:latin typeface="Arial"/>
              <a:ea typeface="+mn-ea"/>
              <a:cs typeface="+mn-cs"/>
            </a:endParaRPr>
          </a:p>
        </p:txBody>
      </p:sp>
      <p:sp>
        <p:nvSpPr>
          <p:cNvPr id="18" name="Rechteck: abgerundete Ecken 17">
            <a:extLst>
              <a:ext uri="{FF2B5EF4-FFF2-40B4-BE49-F238E27FC236}">
                <a16:creationId xmlns:a16="http://schemas.microsoft.com/office/drawing/2014/main" id="{715B89E4-8EC0-71EF-735B-F4F274C2673D}"/>
              </a:ext>
            </a:extLst>
          </p:cNvPr>
          <p:cNvSpPr/>
          <p:nvPr/>
        </p:nvSpPr>
        <p:spPr>
          <a:xfrm>
            <a:off x="6158838" y="2751693"/>
            <a:ext cx="2371718" cy="585842"/>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000000"/>
                </a:solidFill>
                <a:effectLst/>
                <a:uLnTx/>
                <a:uFillTx/>
                <a:latin typeface="Arial"/>
                <a:ea typeface="+mn-ea"/>
                <a:cs typeface="+mn-cs"/>
              </a:rPr>
              <a:t>Zufriedenheit mit Arbeit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srgbClr val="000000"/>
                </a:solidFill>
                <a:effectLst/>
                <a:uLnTx/>
                <a:uFillTx/>
                <a:latin typeface="Arial"/>
                <a:ea typeface="+mn-ea"/>
                <a:cs typeface="+mn-cs"/>
              </a:rPr>
              <a:t>„Wie zufrieden sind Sie mit Ihrer Haupterwerbstätigkeit?“</a:t>
            </a:r>
          </a:p>
        </p:txBody>
      </p:sp>
    </p:spTree>
    <p:extLst>
      <p:ext uri="{BB962C8B-B14F-4D97-AF65-F5344CB8AC3E}">
        <p14:creationId xmlns:p14="http://schemas.microsoft.com/office/powerpoint/2010/main" val="34281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6" grpId="0" animBg="1"/>
      <p:bldP spid="17" grpId="0" animBg="1"/>
      <p:bldP spid="4" grpId="0" animBg="1"/>
      <p:bldP spid="5" grpId="0" animBg="1"/>
      <p:bldP spid="13" grpId="0" animBg="1"/>
      <p:bldP spid="14"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4EFE384-F462-B87C-9783-D606F43286D6}"/>
              </a:ext>
            </a:extLst>
          </p:cNvPr>
          <p:cNvPicPr>
            <a:picLocks noChangeAspect="1"/>
          </p:cNvPicPr>
          <p:nvPr/>
        </p:nvPicPr>
        <p:blipFill rotWithShape="1">
          <a:blip r:embed="rId2"/>
          <a:srcRect b="16509"/>
          <a:stretch/>
        </p:blipFill>
        <p:spPr>
          <a:xfrm>
            <a:off x="6384032" y="1367210"/>
            <a:ext cx="3780000" cy="4582070"/>
          </a:xfrm>
          <a:prstGeom prst="rect">
            <a:avLst/>
          </a:prstGeom>
        </p:spPr>
      </p:pic>
      <p:sp>
        <p:nvSpPr>
          <p:cNvPr id="3" name="Inhaltsplatzhalter 2">
            <a:extLst>
              <a:ext uri="{FF2B5EF4-FFF2-40B4-BE49-F238E27FC236}">
                <a16:creationId xmlns:a16="http://schemas.microsoft.com/office/drawing/2014/main" id="{30AAAD97-E978-1DFC-60E8-2BEFD9894D69}"/>
              </a:ext>
            </a:extLst>
          </p:cNvPr>
          <p:cNvSpPr>
            <a:spLocks noGrp="1"/>
          </p:cNvSpPr>
          <p:nvPr>
            <p:ph sz="half" idx="1"/>
          </p:nvPr>
        </p:nvSpPr>
        <p:spPr>
          <a:xfrm>
            <a:off x="652799" y="1339200"/>
            <a:ext cx="5274000" cy="4860000"/>
          </a:xfrm>
        </p:spPr>
        <p:txBody>
          <a:bodyPr>
            <a:noAutofit/>
          </a:bodyPr>
          <a:lstStyle/>
          <a:p>
            <a:r>
              <a:rPr lang="de-DE" sz="1500" dirty="0"/>
              <a:t>in allen Ländern: demokratische Beteiligungsmöglichkeiten am Arbeitsplatz stärken demokratische Einstellungen der Arbeitnehmer (unter Kontrolle anderer soziodemografischer Faktoren </a:t>
            </a:r>
            <a:r>
              <a:rPr lang="de-DE" sz="1500" dirty="0">
                <a:sym typeface="Wingdings" panose="05000000000000000000" pitchFamily="2" charset="2"/>
              </a:rPr>
              <a:t></a:t>
            </a:r>
            <a:r>
              <a:rPr lang="de-DE" sz="1500" dirty="0"/>
              <a:t> beobachtete Unterschiede können nicht durch andere Faktoren erklärt werden, z. B. höhere Bildung bei Befragten mit größerem Vertrauen in Demokratie) </a:t>
            </a:r>
          </a:p>
          <a:p>
            <a:r>
              <a:rPr lang="de-DE" sz="1500" dirty="0"/>
              <a:t>Arbeitnehmer*innen, die Arbeitsalltag mitgestalten und Arbeitsplatz mitbestimmen können, sind in allen untersuchten Ländern zufriedener mit Demokratie.</a:t>
            </a:r>
          </a:p>
          <a:p>
            <a:r>
              <a:rPr lang="de-DE" sz="1500" dirty="0"/>
              <a:t>In 7 Ländern ist den Befragten auch Demokratie wichtiger bei mehr Teilhabeerfahrungen am Arbeitsplatz. </a:t>
            </a:r>
          </a:p>
          <a:p>
            <a:r>
              <a:rPr lang="de-DE" sz="1500" dirty="0"/>
              <a:t>Ebenso korreliert in allen Ländern stärkere demokratische Beteiligung am Arbeitsplatz mit größerem Vertrauen in Institutionen und positiverer Einstellung zur Zuwanderung. </a:t>
            </a:r>
          </a:p>
          <a:p>
            <a:r>
              <a:rPr lang="de-DE" sz="1500" dirty="0"/>
              <a:t>In allen Ländern besteht auch positiver Zusammenhang zwischen Erfahrungen </a:t>
            </a:r>
            <a:r>
              <a:rPr lang="de-DE" sz="1500" dirty="0" err="1"/>
              <a:t>demokr</a:t>
            </a:r>
            <a:r>
              <a:rPr lang="de-DE" sz="1500" dirty="0"/>
              <a:t>. Beteiligungsmöglichkeiten am Arbeitsplatz und größerem EU-Vertrauen</a:t>
            </a:r>
          </a:p>
        </p:txBody>
      </p:sp>
      <p:sp>
        <p:nvSpPr>
          <p:cNvPr id="6" name="Inhaltsplatzhalter 5">
            <a:extLst>
              <a:ext uri="{FF2B5EF4-FFF2-40B4-BE49-F238E27FC236}">
                <a16:creationId xmlns:a16="http://schemas.microsoft.com/office/drawing/2014/main" id="{0608AC8B-3FFA-876E-8695-106AE6B726AC}"/>
              </a:ext>
            </a:extLst>
          </p:cNvPr>
          <p:cNvSpPr>
            <a:spLocks noGrp="1"/>
          </p:cNvSpPr>
          <p:nvPr>
            <p:ph sz="half" idx="2"/>
          </p:nvPr>
        </p:nvSpPr>
        <p:spPr/>
        <p:txBody>
          <a:bodyPr/>
          <a:lstStyle/>
          <a:p>
            <a:endParaRPr lang="de-DE"/>
          </a:p>
        </p:txBody>
      </p:sp>
      <p:sp>
        <p:nvSpPr>
          <p:cNvPr id="2" name="Titel 1">
            <a:extLst>
              <a:ext uri="{FF2B5EF4-FFF2-40B4-BE49-F238E27FC236}">
                <a16:creationId xmlns:a16="http://schemas.microsoft.com/office/drawing/2014/main" id="{52C4C98E-55C9-247C-D2BA-68AD9A750CCB}"/>
              </a:ext>
            </a:extLst>
          </p:cNvPr>
          <p:cNvSpPr>
            <a:spLocks noGrp="1"/>
          </p:cNvSpPr>
          <p:nvPr>
            <p:ph type="title"/>
          </p:nvPr>
        </p:nvSpPr>
        <p:spPr>
          <a:xfrm>
            <a:off x="652800" y="188640"/>
            <a:ext cx="10848000" cy="900000"/>
          </a:xfrm>
        </p:spPr>
        <p:txBody>
          <a:bodyPr anchor="b">
            <a:normAutofit/>
          </a:bodyPr>
          <a:lstStyle/>
          <a:p>
            <a:r>
              <a:rPr lang="en-GB" dirty="0" err="1"/>
              <a:t>Erfahrungen</a:t>
            </a:r>
            <a:r>
              <a:rPr lang="en-GB" dirty="0"/>
              <a:t> </a:t>
            </a:r>
            <a:r>
              <a:rPr lang="en-GB" dirty="0" err="1"/>
              <a:t>demokratischer</a:t>
            </a:r>
            <a:r>
              <a:rPr lang="en-GB" dirty="0"/>
              <a:t> </a:t>
            </a:r>
            <a:r>
              <a:rPr lang="en-GB" dirty="0" err="1"/>
              <a:t>Teilhabe</a:t>
            </a:r>
            <a:r>
              <a:rPr lang="en-GB" dirty="0"/>
              <a:t> an der Arbeit und der </a:t>
            </a:r>
            <a:r>
              <a:rPr lang="en-GB" dirty="0" err="1"/>
              <a:t>Einfluss</a:t>
            </a:r>
            <a:r>
              <a:rPr lang="en-GB" dirty="0"/>
              <a:t> auf </a:t>
            </a:r>
            <a:r>
              <a:rPr lang="en-GB" dirty="0" err="1"/>
              <a:t>demokratisches</a:t>
            </a:r>
            <a:r>
              <a:rPr lang="en-GB" dirty="0"/>
              <a:t> Klima</a:t>
            </a:r>
            <a:endParaRPr lang="de-DE" dirty="0"/>
          </a:p>
        </p:txBody>
      </p:sp>
      <p:sp>
        <p:nvSpPr>
          <p:cNvPr id="8" name="Rechteck 7">
            <a:extLst>
              <a:ext uri="{FF2B5EF4-FFF2-40B4-BE49-F238E27FC236}">
                <a16:creationId xmlns:a16="http://schemas.microsoft.com/office/drawing/2014/main" id="{E48BE2FC-C033-8A35-0C7D-B9D5752B766B}"/>
              </a:ext>
            </a:extLst>
          </p:cNvPr>
          <p:cNvSpPr/>
          <p:nvPr/>
        </p:nvSpPr>
        <p:spPr>
          <a:xfrm>
            <a:off x="6744072" y="6661878"/>
            <a:ext cx="3024336" cy="79491"/>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olidFill>
                <a:schemeClr val="tx1"/>
              </a:solidFill>
            </a:endParaRPr>
          </a:p>
        </p:txBody>
      </p:sp>
    </p:spTree>
    <p:extLst>
      <p:ext uri="{BB962C8B-B14F-4D97-AF65-F5344CB8AC3E}">
        <p14:creationId xmlns:p14="http://schemas.microsoft.com/office/powerpoint/2010/main" val="1045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4EFE384-F462-B87C-9783-D606F43286D6}"/>
              </a:ext>
            </a:extLst>
          </p:cNvPr>
          <p:cNvPicPr>
            <a:picLocks noChangeAspect="1"/>
          </p:cNvPicPr>
          <p:nvPr/>
        </p:nvPicPr>
        <p:blipFill rotWithShape="1">
          <a:blip r:embed="rId2"/>
          <a:srcRect b="16509"/>
          <a:stretch/>
        </p:blipFill>
        <p:spPr>
          <a:xfrm>
            <a:off x="6384032" y="1367210"/>
            <a:ext cx="3780000" cy="4582070"/>
          </a:xfrm>
          <a:prstGeom prst="rect">
            <a:avLst/>
          </a:prstGeom>
        </p:spPr>
      </p:pic>
      <p:sp>
        <p:nvSpPr>
          <p:cNvPr id="3" name="Inhaltsplatzhalter 2">
            <a:extLst>
              <a:ext uri="{FF2B5EF4-FFF2-40B4-BE49-F238E27FC236}">
                <a16:creationId xmlns:a16="http://schemas.microsoft.com/office/drawing/2014/main" id="{30AAAD97-E978-1DFC-60E8-2BEFD9894D69}"/>
              </a:ext>
            </a:extLst>
          </p:cNvPr>
          <p:cNvSpPr>
            <a:spLocks noGrp="1"/>
          </p:cNvSpPr>
          <p:nvPr>
            <p:ph sz="half" idx="1"/>
          </p:nvPr>
        </p:nvSpPr>
        <p:spPr>
          <a:xfrm>
            <a:off x="652799" y="1339200"/>
            <a:ext cx="5274000" cy="4860000"/>
          </a:xfrm>
        </p:spPr>
        <p:txBody>
          <a:bodyPr>
            <a:noAutofit/>
          </a:bodyPr>
          <a:lstStyle/>
          <a:p>
            <a:r>
              <a:rPr lang="de-DE" sz="1500" dirty="0">
                <a:solidFill>
                  <a:schemeClr val="bg1">
                    <a:lumMod val="75000"/>
                  </a:schemeClr>
                </a:solidFill>
              </a:rPr>
              <a:t>in allen Ländern: demokratische Beteiligungsmöglichkeiten am Arbeitsplatz stärken demokratische Einstellungen der Arbeitnehmer (unter Kontrolle anderer soziodemografischer Faktoren </a:t>
            </a:r>
            <a:r>
              <a:rPr lang="de-DE" sz="1500" dirty="0">
                <a:solidFill>
                  <a:schemeClr val="bg1">
                    <a:lumMod val="75000"/>
                  </a:schemeClr>
                </a:solidFill>
                <a:sym typeface="Wingdings" panose="05000000000000000000" pitchFamily="2" charset="2"/>
              </a:rPr>
              <a:t></a:t>
            </a:r>
            <a:r>
              <a:rPr lang="de-DE" sz="1500" dirty="0">
                <a:solidFill>
                  <a:schemeClr val="bg1">
                    <a:lumMod val="75000"/>
                  </a:schemeClr>
                </a:solidFill>
              </a:rPr>
              <a:t> beobachtete Unterschiede können nicht durch andere Faktoren erklärt werden, z. B. höhere Bildung bei Befragten mit größerem Vertrauen in Demokratie) </a:t>
            </a:r>
          </a:p>
          <a:p>
            <a:r>
              <a:rPr lang="de-DE" sz="1500" dirty="0">
                <a:solidFill>
                  <a:schemeClr val="bg1">
                    <a:lumMod val="75000"/>
                  </a:schemeClr>
                </a:solidFill>
              </a:rPr>
              <a:t>Arbeitnehmer, die Arbeitsalltag mitgestalten und Arbeitsplatz mitbestimmen können, sind in allen untersuchten Ländern zufriedener mit Demokratie.</a:t>
            </a:r>
          </a:p>
          <a:p>
            <a:r>
              <a:rPr lang="de-DE" sz="1500" dirty="0">
                <a:solidFill>
                  <a:schemeClr val="bg1">
                    <a:lumMod val="75000"/>
                  </a:schemeClr>
                </a:solidFill>
              </a:rPr>
              <a:t>In 7 Ländern ist den Befragten auch Demokratie wichtiger bei mehr Teilhabeerfahrungen am Arbeitsplatz. </a:t>
            </a:r>
          </a:p>
          <a:p>
            <a:r>
              <a:rPr lang="de-DE" sz="1500" dirty="0">
                <a:solidFill>
                  <a:schemeClr val="bg1">
                    <a:lumMod val="75000"/>
                  </a:schemeClr>
                </a:solidFill>
              </a:rPr>
              <a:t>Ebenso korreliert in allen Ländern stärkere demokratische Beteiligung am Arbeitsplatz mit größerem Vertrauen in Institutionen und positiverer Einstellung zur Zuwanderung. </a:t>
            </a:r>
          </a:p>
          <a:p>
            <a:r>
              <a:rPr lang="de-DE" sz="1500" dirty="0">
                <a:solidFill>
                  <a:schemeClr val="bg1">
                    <a:lumMod val="75000"/>
                  </a:schemeClr>
                </a:solidFill>
              </a:rPr>
              <a:t>In allen Ländern besteht auch positiver Zusammenhang zwischen Erfahrungen </a:t>
            </a:r>
            <a:r>
              <a:rPr lang="de-DE" sz="1500" dirty="0" err="1">
                <a:solidFill>
                  <a:schemeClr val="bg1">
                    <a:lumMod val="75000"/>
                  </a:schemeClr>
                </a:solidFill>
              </a:rPr>
              <a:t>demokr</a:t>
            </a:r>
            <a:r>
              <a:rPr lang="de-DE" sz="1500" dirty="0">
                <a:solidFill>
                  <a:schemeClr val="bg1">
                    <a:lumMod val="75000"/>
                  </a:schemeClr>
                </a:solidFill>
              </a:rPr>
              <a:t>. Beteiligungsmöglichkeiten am Arbeitsplatz und größerem EU-Vertrauen</a:t>
            </a:r>
          </a:p>
        </p:txBody>
      </p:sp>
      <p:sp>
        <p:nvSpPr>
          <p:cNvPr id="6" name="Inhaltsplatzhalter 5">
            <a:extLst>
              <a:ext uri="{FF2B5EF4-FFF2-40B4-BE49-F238E27FC236}">
                <a16:creationId xmlns:a16="http://schemas.microsoft.com/office/drawing/2014/main" id="{0608AC8B-3FFA-876E-8695-106AE6B726AC}"/>
              </a:ext>
            </a:extLst>
          </p:cNvPr>
          <p:cNvSpPr>
            <a:spLocks noGrp="1"/>
          </p:cNvSpPr>
          <p:nvPr>
            <p:ph sz="half" idx="2"/>
          </p:nvPr>
        </p:nvSpPr>
        <p:spPr/>
        <p:txBody>
          <a:bodyPr/>
          <a:lstStyle/>
          <a:p>
            <a:endParaRPr lang="de-DE" dirty="0"/>
          </a:p>
        </p:txBody>
      </p:sp>
      <p:sp>
        <p:nvSpPr>
          <p:cNvPr id="2" name="Titel 1">
            <a:extLst>
              <a:ext uri="{FF2B5EF4-FFF2-40B4-BE49-F238E27FC236}">
                <a16:creationId xmlns:a16="http://schemas.microsoft.com/office/drawing/2014/main" id="{52C4C98E-55C9-247C-D2BA-68AD9A750CCB}"/>
              </a:ext>
            </a:extLst>
          </p:cNvPr>
          <p:cNvSpPr>
            <a:spLocks noGrp="1"/>
          </p:cNvSpPr>
          <p:nvPr>
            <p:ph type="title"/>
          </p:nvPr>
        </p:nvSpPr>
        <p:spPr>
          <a:xfrm>
            <a:off x="652800" y="188640"/>
            <a:ext cx="10848000" cy="900000"/>
          </a:xfrm>
        </p:spPr>
        <p:txBody>
          <a:bodyPr anchor="b">
            <a:normAutofit/>
          </a:bodyPr>
          <a:lstStyle/>
          <a:p>
            <a:r>
              <a:rPr lang="en-GB" dirty="0" err="1"/>
              <a:t>Erfahrungen</a:t>
            </a:r>
            <a:r>
              <a:rPr lang="en-GB" dirty="0"/>
              <a:t> </a:t>
            </a:r>
            <a:r>
              <a:rPr lang="en-GB" dirty="0" err="1"/>
              <a:t>demokratischer</a:t>
            </a:r>
            <a:r>
              <a:rPr lang="en-GB" dirty="0"/>
              <a:t> </a:t>
            </a:r>
            <a:r>
              <a:rPr lang="en-GB" dirty="0" err="1"/>
              <a:t>Teilhabe</a:t>
            </a:r>
            <a:r>
              <a:rPr lang="en-GB" dirty="0"/>
              <a:t> an der Arbeit und der </a:t>
            </a:r>
            <a:r>
              <a:rPr lang="en-GB" dirty="0" err="1"/>
              <a:t>Einfluss</a:t>
            </a:r>
            <a:r>
              <a:rPr lang="en-GB" dirty="0"/>
              <a:t> auf </a:t>
            </a:r>
            <a:r>
              <a:rPr lang="en-GB" dirty="0" err="1"/>
              <a:t>demokratisches</a:t>
            </a:r>
            <a:r>
              <a:rPr lang="en-GB" dirty="0"/>
              <a:t> Klima</a:t>
            </a:r>
            <a:endParaRPr lang="de-DE" dirty="0"/>
          </a:p>
        </p:txBody>
      </p:sp>
      <p:sp>
        <p:nvSpPr>
          <p:cNvPr id="8" name="Rechteck 7">
            <a:extLst>
              <a:ext uri="{FF2B5EF4-FFF2-40B4-BE49-F238E27FC236}">
                <a16:creationId xmlns:a16="http://schemas.microsoft.com/office/drawing/2014/main" id="{E48BE2FC-C033-8A35-0C7D-B9D5752B766B}"/>
              </a:ext>
            </a:extLst>
          </p:cNvPr>
          <p:cNvSpPr/>
          <p:nvPr/>
        </p:nvSpPr>
        <p:spPr>
          <a:xfrm>
            <a:off x="6744072" y="6661878"/>
            <a:ext cx="3024336" cy="79491"/>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olidFill>
                <a:schemeClr val="tx1"/>
              </a:solidFill>
            </a:endParaRPr>
          </a:p>
        </p:txBody>
      </p:sp>
      <p:sp>
        <p:nvSpPr>
          <p:cNvPr id="4" name="Textfeld 3">
            <a:extLst>
              <a:ext uri="{FF2B5EF4-FFF2-40B4-BE49-F238E27FC236}">
                <a16:creationId xmlns:a16="http://schemas.microsoft.com/office/drawing/2014/main" id="{09A3F876-A92F-2A5F-4726-ECE4BD4068B2}"/>
              </a:ext>
            </a:extLst>
          </p:cNvPr>
          <p:cNvSpPr txBox="1"/>
          <p:nvPr/>
        </p:nvSpPr>
        <p:spPr>
          <a:xfrm>
            <a:off x="839416" y="2662037"/>
            <a:ext cx="9505056" cy="1200329"/>
          </a:xfrm>
          <a:prstGeom prst="rect">
            <a:avLst/>
          </a:prstGeom>
          <a:solidFill>
            <a:schemeClr val="bg1"/>
          </a:solidFill>
        </p:spPr>
        <p:txBody>
          <a:bodyPr wrap="square" rtlCol="0">
            <a:spAutoFit/>
          </a:bodyPr>
          <a:lstStyle/>
          <a:p>
            <a:r>
              <a:rPr lang="de-DE" b="1" dirty="0">
                <a:solidFill>
                  <a:schemeClr val="tx2"/>
                </a:solidFill>
              </a:rPr>
              <a:t>In meisten Ländern haben Befragte Erfahrungen mit </a:t>
            </a:r>
            <a:r>
              <a:rPr lang="de-DE" b="1" dirty="0" err="1">
                <a:solidFill>
                  <a:schemeClr val="tx2"/>
                </a:solidFill>
              </a:rPr>
              <a:t>demokr</a:t>
            </a:r>
            <a:r>
              <a:rPr lang="de-DE" b="1" dirty="0">
                <a:solidFill>
                  <a:schemeClr val="tx2"/>
                </a:solidFill>
              </a:rPr>
              <a:t>. Teilhabe am Arbeitsplatz, wenn es Arbeitnehmervertretung gibt, wie z. B. Betriebs- und Personalräte in GER </a:t>
            </a:r>
            <a:r>
              <a:rPr lang="de-DE" b="1" dirty="0">
                <a:solidFill>
                  <a:schemeClr val="tx2"/>
                </a:solidFill>
                <a:sym typeface="Wingdings" panose="05000000000000000000" pitchFamily="2" charset="2"/>
              </a:rPr>
              <a:t> </a:t>
            </a:r>
            <a:r>
              <a:rPr lang="de-DE" b="1" dirty="0">
                <a:solidFill>
                  <a:schemeClr val="tx2"/>
                </a:solidFill>
              </a:rPr>
              <a:t>Betriebsräte erweisen sich als wichtige Förderer </a:t>
            </a:r>
            <a:r>
              <a:rPr lang="de-DE" b="1" dirty="0" err="1">
                <a:solidFill>
                  <a:schemeClr val="tx2"/>
                </a:solidFill>
              </a:rPr>
              <a:t>demokr</a:t>
            </a:r>
            <a:r>
              <a:rPr lang="de-DE" b="1" dirty="0">
                <a:solidFill>
                  <a:schemeClr val="tx2"/>
                </a:solidFill>
              </a:rPr>
              <a:t>. Mitbestimmung und guter Arbeitsbedingungen.</a:t>
            </a:r>
          </a:p>
        </p:txBody>
      </p:sp>
    </p:spTree>
    <p:extLst>
      <p:ext uri="{BB962C8B-B14F-4D97-AF65-F5344CB8AC3E}">
        <p14:creationId xmlns:p14="http://schemas.microsoft.com/office/powerpoint/2010/main" val="115326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44776EC-6A7E-01CD-525F-EDFA273F07D5}"/>
              </a:ext>
            </a:extLst>
          </p:cNvPr>
          <p:cNvPicPr>
            <a:picLocks noChangeAspect="1"/>
          </p:cNvPicPr>
          <p:nvPr/>
        </p:nvPicPr>
        <p:blipFill rotWithShape="1">
          <a:blip r:embed="rId2"/>
          <a:srcRect b="15507"/>
          <a:stretch/>
        </p:blipFill>
        <p:spPr>
          <a:xfrm>
            <a:off x="5501538" y="1339691"/>
            <a:ext cx="4266869" cy="5231555"/>
          </a:xfrm>
          <a:prstGeom prst="rect">
            <a:avLst/>
          </a:prstGeom>
        </p:spPr>
      </p:pic>
      <p:pic>
        <p:nvPicPr>
          <p:cNvPr id="5" name="Grafik 4">
            <a:extLst>
              <a:ext uri="{FF2B5EF4-FFF2-40B4-BE49-F238E27FC236}">
                <a16:creationId xmlns:a16="http://schemas.microsoft.com/office/drawing/2014/main" id="{D6211C8E-7367-C4A9-91A5-53483DDB3E34}"/>
              </a:ext>
            </a:extLst>
          </p:cNvPr>
          <p:cNvPicPr>
            <a:picLocks noChangeAspect="1"/>
          </p:cNvPicPr>
          <p:nvPr/>
        </p:nvPicPr>
        <p:blipFill rotWithShape="1">
          <a:blip r:embed="rId3"/>
          <a:srcRect b="17562"/>
          <a:stretch/>
        </p:blipFill>
        <p:spPr>
          <a:xfrm>
            <a:off x="834208" y="1339200"/>
            <a:ext cx="4164255" cy="5090996"/>
          </a:xfrm>
          <a:prstGeom prst="rect">
            <a:avLst/>
          </a:prstGeom>
        </p:spPr>
      </p:pic>
      <p:sp>
        <p:nvSpPr>
          <p:cNvPr id="19" name="Textplatzhalter 18">
            <a:extLst>
              <a:ext uri="{FF2B5EF4-FFF2-40B4-BE49-F238E27FC236}">
                <a16:creationId xmlns:a16="http://schemas.microsoft.com/office/drawing/2014/main" id="{5A8985E9-9672-80D3-44AC-5C9552796C11}"/>
              </a:ext>
            </a:extLst>
          </p:cNvPr>
          <p:cNvSpPr>
            <a:spLocks noGrp="1"/>
          </p:cNvSpPr>
          <p:nvPr>
            <p:ph type="body" sz="quarter" idx="13"/>
          </p:nvPr>
        </p:nvSpPr>
        <p:spPr/>
        <p:txBody>
          <a:bodyPr/>
          <a:lstStyle/>
          <a:p>
            <a:endParaRPr lang="de-DE"/>
          </a:p>
        </p:txBody>
      </p:sp>
      <p:sp>
        <p:nvSpPr>
          <p:cNvPr id="4" name="Titel 3">
            <a:extLst>
              <a:ext uri="{FF2B5EF4-FFF2-40B4-BE49-F238E27FC236}">
                <a16:creationId xmlns:a16="http://schemas.microsoft.com/office/drawing/2014/main" id="{5B11D174-E361-A924-651E-E4D949655A70}"/>
              </a:ext>
            </a:extLst>
          </p:cNvPr>
          <p:cNvSpPr>
            <a:spLocks noGrp="1"/>
          </p:cNvSpPr>
          <p:nvPr>
            <p:ph type="title"/>
          </p:nvPr>
        </p:nvSpPr>
        <p:spPr/>
        <p:txBody>
          <a:bodyPr/>
          <a:lstStyle/>
          <a:p>
            <a:r>
              <a:rPr lang="de-DE" dirty="0"/>
              <a:t>Ähnliche Effekte in meisten Ländern, wenn andere beiden Aspekte der Arbeitsbedingungen betrachtet werden</a:t>
            </a:r>
          </a:p>
        </p:txBody>
      </p:sp>
    </p:spTree>
    <p:extLst>
      <p:ext uri="{BB962C8B-B14F-4D97-AF65-F5344CB8AC3E}">
        <p14:creationId xmlns:p14="http://schemas.microsoft.com/office/powerpoint/2010/main" val="68069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9DCA0502-8B43-4B47-06A8-49C15F8F923B}"/>
              </a:ext>
            </a:extLst>
          </p:cNvPr>
          <p:cNvSpPr>
            <a:spLocks noGrp="1"/>
          </p:cNvSpPr>
          <p:nvPr>
            <p:ph idx="1"/>
          </p:nvPr>
        </p:nvSpPr>
        <p:spPr>
          <a:xfrm>
            <a:off x="652800" y="1340769"/>
            <a:ext cx="8460000" cy="4860000"/>
          </a:xfrm>
        </p:spPr>
        <p:txBody>
          <a:bodyPr/>
          <a:lstStyle/>
          <a:p>
            <a:pPr marL="0" indent="0">
              <a:buNone/>
            </a:pPr>
            <a:endParaRPr lang="de-DE" sz="1800" dirty="0"/>
          </a:p>
          <a:p>
            <a:r>
              <a:rPr lang="de-DE" sz="1800" dirty="0"/>
              <a:t>Europaweit sind Erfahrungen in der Arbeitswelt mit demokratischen Einstellungen assoziiert</a:t>
            </a:r>
          </a:p>
          <a:p>
            <a:r>
              <a:rPr lang="de-DE" sz="1800" dirty="0"/>
              <a:t>Dabei geht es nicht nur die Möglichkeit demokratischer Teilhabe, sondern auch um die Arbeitsbedingungen, die gesellschaftliche Handlungsspielräume strukturieren</a:t>
            </a:r>
          </a:p>
          <a:p>
            <a:r>
              <a:rPr lang="de-DE" sz="1800" dirty="0"/>
              <a:t>schlechte Arbeitsbedingungen und daraus resultierendes Frustrationspotenzial sowie Erfahrung von Benachteiligung &amp; Ohnmacht sind in allen untersuchten Ländern Nährboden für das Entstehen antidemokratischer Einstellungen, die dann von rechtsextremen Parteien mobilisiert werden können. </a:t>
            </a:r>
          </a:p>
          <a:p>
            <a:r>
              <a:rPr lang="de-DE" sz="1800" dirty="0"/>
              <a:t>Inwieweit sich diese dann in entsprechenden Wahlpräferenzen niederschlagen, hängt jedoch stark von Angebotsseite des jeweiligen Parteiensystems und dem politischen Klima des jeweiligen Landes ab.</a:t>
            </a:r>
          </a:p>
        </p:txBody>
      </p:sp>
      <p:sp>
        <p:nvSpPr>
          <p:cNvPr id="2" name="Titel 1">
            <a:extLst>
              <a:ext uri="{FF2B5EF4-FFF2-40B4-BE49-F238E27FC236}">
                <a16:creationId xmlns:a16="http://schemas.microsoft.com/office/drawing/2014/main" id="{8E46DF7F-B421-0D54-9571-98AACEFDEC06}"/>
              </a:ext>
            </a:extLst>
          </p:cNvPr>
          <p:cNvSpPr>
            <a:spLocks noGrp="1"/>
          </p:cNvSpPr>
          <p:nvPr>
            <p:ph type="title"/>
          </p:nvPr>
        </p:nvSpPr>
        <p:spPr>
          <a:xfrm>
            <a:off x="652800" y="188640"/>
            <a:ext cx="10848000" cy="900000"/>
          </a:xfrm>
        </p:spPr>
        <p:txBody>
          <a:bodyPr/>
          <a:lstStyle/>
          <a:p>
            <a:r>
              <a:rPr lang="de-DE" dirty="0"/>
              <a:t>Fazit</a:t>
            </a:r>
          </a:p>
        </p:txBody>
      </p:sp>
    </p:spTree>
    <p:extLst>
      <p:ext uri="{BB962C8B-B14F-4D97-AF65-F5344CB8AC3E}">
        <p14:creationId xmlns:p14="http://schemas.microsoft.com/office/powerpoint/2010/main" val="318419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26007740-6ECB-157E-4465-1576FC396986}"/>
              </a:ext>
            </a:extLst>
          </p:cNvPr>
          <p:cNvSpPr>
            <a:spLocks noGrp="1"/>
          </p:cNvSpPr>
          <p:nvPr>
            <p:ph idx="1"/>
          </p:nvPr>
        </p:nvSpPr>
        <p:spPr/>
        <p:txBody>
          <a:bodyPr/>
          <a:lstStyle/>
          <a:p>
            <a:r>
              <a:rPr lang="de-DE" sz="1700" dirty="0"/>
              <a:t>Axel Honneth: Das Profil der Arbeitstätigkeit beeinflusst die Bereitschaft und Fähigkeit zur Teilnahme an Praktiken demokratischer Willensbildung stark, beispielsweise eine Beschäftigungsgarantie oder Arbeitszeiten, die Raum für gesellschaftspolitisches Engagement lassen. </a:t>
            </a:r>
          </a:p>
          <a:p>
            <a:r>
              <a:rPr lang="de-DE" sz="1700" dirty="0"/>
              <a:t>Demokratie ist mehr als ein formales Recht. Sie muss gelebt werden und in welchem Ausmaß Menschen dies auch tatsächlich tun können und wollen hängt auch davon ab, unter welchen Bedingungen sie arbeiten. Deshalb spricht Honneth von dem </a:t>
            </a:r>
            <a:r>
              <a:rPr lang="de-DE" sz="1700" i="1" dirty="0"/>
              <a:t>arbeitenden</a:t>
            </a:r>
            <a:r>
              <a:rPr lang="de-DE" sz="1700" b="1" dirty="0"/>
              <a:t> </a:t>
            </a:r>
            <a:r>
              <a:rPr lang="de-DE" sz="1700" dirty="0"/>
              <a:t>Souverän. </a:t>
            </a:r>
          </a:p>
          <a:p>
            <a:r>
              <a:rPr lang="de-DE" sz="1700" dirty="0"/>
              <a:t>„Die in demokratischen Regimen geforderte Mitwirkung aller Gesellschaftsmitglieder an den politischen Entscheidungen verlangt aus sich heraus, die Bedingungen, unter denen gearbeitet wird, normativen Regeln zu unterwerfen, die es jedem und jeder Beschäftigten erlauben, von seinem und ihrem Mitbestimmungsrecht auch tatsächlich Gebrauch zu machen.“ (Honneth 2023, S. 80) </a:t>
            </a:r>
            <a:r>
              <a:rPr lang="de-DE" sz="1700" dirty="0">
                <a:sym typeface="Wingdings" panose="05000000000000000000" pitchFamily="2" charset="2"/>
              </a:rPr>
              <a:t> Einkommen, Zeit, intellektuelle Stimulanz</a:t>
            </a:r>
            <a:endParaRPr lang="de-DE" sz="1700" dirty="0"/>
          </a:p>
          <a:p>
            <a:r>
              <a:rPr lang="de-DE" sz="1700" dirty="0"/>
              <a:t>Arbeit definiert gesellschaftliche Handlungsspielräume weit über die Erwerbsarbeit hinaus. </a:t>
            </a:r>
          </a:p>
          <a:p>
            <a:r>
              <a:rPr lang="de-DE" sz="1700" dirty="0"/>
              <a:t>Diese Handlungsspielräume definieren gesellschaftliche Teilhabe.</a:t>
            </a:r>
          </a:p>
          <a:p>
            <a:endParaRPr lang="de-DE" sz="1800" b="1" i="1" dirty="0"/>
          </a:p>
          <a:p>
            <a:pPr marL="0" indent="0">
              <a:buNone/>
            </a:pPr>
            <a:endParaRPr lang="de-DE" sz="1800" dirty="0"/>
          </a:p>
        </p:txBody>
      </p:sp>
      <p:sp>
        <p:nvSpPr>
          <p:cNvPr id="6" name="Titel 5">
            <a:extLst>
              <a:ext uri="{FF2B5EF4-FFF2-40B4-BE49-F238E27FC236}">
                <a16:creationId xmlns:a16="http://schemas.microsoft.com/office/drawing/2014/main" id="{D3EB3B72-2612-0BAC-8A92-D1EF3183210F}"/>
              </a:ext>
            </a:extLst>
          </p:cNvPr>
          <p:cNvSpPr>
            <a:spLocks noGrp="1"/>
          </p:cNvSpPr>
          <p:nvPr>
            <p:ph type="title"/>
          </p:nvPr>
        </p:nvSpPr>
        <p:spPr/>
        <p:txBody>
          <a:bodyPr/>
          <a:lstStyle/>
          <a:p>
            <a:r>
              <a:rPr lang="de-DE" dirty="0"/>
              <a:t>Ausgangsüberlegung: Zu Zusammenhang von Demokratie bzw. demokratischen Einstellungen und Arbeit</a:t>
            </a:r>
          </a:p>
        </p:txBody>
      </p:sp>
    </p:spTree>
    <p:extLst>
      <p:ext uri="{BB962C8B-B14F-4D97-AF65-F5344CB8AC3E}">
        <p14:creationId xmlns:p14="http://schemas.microsoft.com/office/powerpoint/2010/main" val="75600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0729881-BA55-3607-FFBE-92D27579690C}"/>
              </a:ext>
            </a:extLst>
          </p:cNvPr>
          <p:cNvSpPr>
            <a:spLocks noGrp="1"/>
          </p:cNvSpPr>
          <p:nvPr>
            <p:ph idx="1"/>
          </p:nvPr>
        </p:nvSpPr>
        <p:spPr/>
        <p:txBody>
          <a:bodyPr/>
          <a:lstStyle/>
          <a:p>
            <a:pPr marL="0" indent="0">
              <a:buNone/>
            </a:pPr>
            <a:r>
              <a:rPr lang="de-DE" dirty="0"/>
              <a:t>Materielle Teilhabe</a:t>
            </a:r>
          </a:p>
          <a:p>
            <a:pPr marL="342900" indent="-342900">
              <a:buFont typeface="Wingdings" panose="05000000000000000000" pitchFamily="2" charset="2"/>
              <a:buChar char="à"/>
            </a:pPr>
            <a:r>
              <a:rPr lang="de-DE" dirty="0">
                <a:sym typeface="Wingdings" panose="05000000000000000000" pitchFamily="2" charset="2"/>
              </a:rPr>
              <a:t>Lohn, soziale Absicherung, die sich von Erwerbsarbeit ableitet</a:t>
            </a:r>
          </a:p>
          <a:p>
            <a:pPr marL="342900" indent="-342900">
              <a:buFont typeface="Wingdings" panose="05000000000000000000" pitchFamily="2" charset="2"/>
              <a:buChar char="à"/>
            </a:pPr>
            <a:r>
              <a:rPr lang="de-DE" dirty="0">
                <a:sym typeface="Wingdings" panose="05000000000000000000" pitchFamily="2" charset="2"/>
              </a:rPr>
              <a:t>Betriebsrente etc.</a:t>
            </a:r>
          </a:p>
          <a:p>
            <a:pPr marL="0" indent="0">
              <a:buNone/>
            </a:pPr>
            <a:endParaRPr lang="de-DE" dirty="0">
              <a:sym typeface="Wingdings" panose="05000000000000000000" pitchFamily="2" charset="2"/>
            </a:endParaRPr>
          </a:p>
          <a:p>
            <a:pPr marL="0" indent="0">
              <a:buNone/>
            </a:pPr>
            <a:r>
              <a:rPr lang="de-DE" dirty="0">
                <a:sym typeface="Wingdings" panose="05000000000000000000" pitchFamily="2" charset="2"/>
              </a:rPr>
              <a:t>Demokratische Teilhabe</a:t>
            </a:r>
          </a:p>
          <a:p>
            <a:pPr marL="342900" indent="-342900">
              <a:buFont typeface="Wingdings" panose="05000000000000000000" pitchFamily="2" charset="2"/>
              <a:buChar char="à"/>
            </a:pPr>
            <a:r>
              <a:rPr lang="de-DE" dirty="0">
                <a:sym typeface="Wingdings" panose="05000000000000000000" pitchFamily="2" charset="2"/>
              </a:rPr>
              <a:t>Betriebliche Mitbestimmung, Unternehmensmitbestimmung, informelle demokratische Praktiken</a:t>
            </a:r>
          </a:p>
          <a:p>
            <a:pPr marL="0" indent="0">
              <a:buNone/>
            </a:pPr>
            <a:endParaRPr lang="de-DE" dirty="0">
              <a:sym typeface="Wingdings" panose="05000000000000000000" pitchFamily="2" charset="2"/>
            </a:endParaRPr>
          </a:p>
          <a:p>
            <a:pPr marL="0" indent="0">
              <a:buNone/>
            </a:pPr>
            <a:r>
              <a:rPr lang="de-DE" dirty="0">
                <a:sym typeface="Wingdings" panose="05000000000000000000" pitchFamily="2" charset="2"/>
              </a:rPr>
              <a:t>Soziale Teilhabe</a:t>
            </a:r>
          </a:p>
          <a:p>
            <a:pPr marL="342900" indent="-342900">
              <a:buFont typeface="Wingdings" panose="05000000000000000000" pitchFamily="2" charset="2"/>
              <a:buChar char="à"/>
            </a:pPr>
            <a:r>
              <a:rPr lang="de-DE" dirty="0">
                <a:sym typeface="Wingdings" panose="05000000000000000000" pitchFamily="2" charset="2"/>
              </a:rPr>
              <a:t>Anerkennung von Vorgesetzten und Kolleg*innen</a:t>
            </a:r>
          </a:p>
          <a:p>
            <a:pPr marL="342900" indent="-342900">
              <a:buFont typeface="Wingdings" panose="05000000000000000000" pitchFamily="2" charset="2"/>
              <a:buChar char="à"/>
            </a:pPr>
            <a:r>
              <a:rPr lang="de-DE" dirty="0">
                <a:sym typeface="Wingdings" panose="05000000000000000000" pitchFamily="2" charset="2"/>
              </a:rPr>
              <a:t>Unterstützung und Gemeinschaft mit Kolleg*innen</a:t>
            </a:r>
          </a:p>
          <a:p>
            <a:pPr marL="0" indent="0">
              <a:buNone/>
            </a:pPr>
            <a:endParaRPr lang="de-DE" dirty="0">
              <a:sym typeface="Wingdings" panose="05000000000000000000" pitchFamily="2" charset="2"/>
            </a:endParaRPr>
          </a:p>
          <a:p>
            <a:pPr marL="0" indent="0">
              <a:buNone/>
            </a:pPr>
            <a:endParaRPr lang="de-DE" dirty="0">
              <a:sym typeface="Wingdings" panose="05000000000000000000" pitchFamily="2" charset="2"/>
            </a:endParaRPr>
          </a:p>
          <a:p>
            <a:pPr marL="0" indent="0">
              <a:buNone/>
            </a:pPr>
            <a:endParaRPr lang="de-DE" dirty="0"/>
          </a:p>
        </p:txBody>
      </p:sp>
      <p:sp>
        <p:nvSpPr>
          <p:cNvPr id="3" name="Titel 2">
            <a:extLst>
              <a:ext uri="{FF2B5EF4-FFF2-40B4-BE49-F238E27FC236}">
                <a16:creationId xmlns:a16="http://schemas.microsoft.com/office/drawing/2014/main" id="{9F8490CA-A0E7-BE49-5672-06DD4F2E41DB}"/>
              </a:ext>
            </a:extLst>
          </p:cNvPr>
          <p:cNvSpPr>
            <a:spLocks noGrp="1"/>
          </p:cNvSpPr>
          <p:nvPr>
            <p:ph type="title"/>
          </p:nvPr>
        </p:nvSpPr>
        <p:spPr/>
        <p:txBody>
          <a:bodyPr/>
          <a:lstStyle/>
          <a:p>
            <a:r>
              <a:rPr lang="de-DE" dirty="0"/>
              <a:t>Erwerbsarbeit als entscheidender Mechanismus sozialer Integration</a:t>
            </a:r>
          </a:p>
        </p:txBody>
      </p:sp>
    </p:spTree>
    <p:extLst>
      <p:ext uri="{BB962C8B-B14F-4D97-AF65-F5344CB8AC3E}">
        <p14:creationId xmlns:p14="http://schemas.microsoft.com/office/powerpoint/2010/main" val="345657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893CF35-35AE-86ED-FE31-893895F97011}"/>
              </a:ext>
            </a:extLst>
          </p:cNvPr>
          <p:cNvSpPr>
            <a:spLocks noGrp="1"/>
          </p:cNvSpPr>
          <p:nvPr>
            <p:ph type="body" sz="quarter" idx="13"/>
          </p:nvPr>
        </p:nvSpPr>
        <p:spPr/>
        <p:txBody>
          <a:bodyPr/>
          <a:lstStyle/>
          <a:p>
            <a:r>
              <a:rPr lang="de-DE" dirty="0"/>
              <a:t>Materielle teilhabe</a:t>
            </a:r>
          </a:p>
        </p:txBody>
      </p:sp>
      <p:sp>
        <p:nvSpPr>
          <p:cNvPr id="5" name="Textplatzhalter 4">
            <a:extLst>
              <a:ext uri="{FF2B5EF4-FFF2-40B4-BE49-F238E27FC236}">
                <a16:creationId xmlns:a16="http://schemas.microsoft.com/office/drawing/2014/main" id="{AEB0CAB4-089A-E120-A1B3-5A06D7ABBC6B}"/>
              </a:ext>
            </a:extLst>
          </p:cNvPr>
          <p:cNvSpPr>
            <a:spLocks noGrp="1"/>
          </p:cNvSpPr>
          <p:nvPr>
            <p:ph type="body" sz="quarter" idx="14"/>
          </p:nvPr>
        </p:nvSpPr>
        <p:spPr/>
        <p:txBody>
          <a:bodyPr/>
          <a:lstStyle/>
          <a:p>
            <a:endParaRPr lang="de-DE" dirty="0"/>
          </a:p>
        </p:txBody>
      </p:sp>
    </p:spTree>
    <p:extLst>
      <p:ext uri="{BB962C8B-B14F-4D97-AF65-F5344CB8AC3E}">
        <p14:creationId xmlns:p14="http://schemas.microsoft.com/office/powerpoint/2010/main" val="41289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87291965-0408-E077-EF1E-79FA95433997}"/>
              </a:ext>
            </a:extLst>
          </p:cNvPr>
          <p:cNvSpPr>
            <a:spLocks noGrp="1"/>
          </p:cNvSpPr>
          <p:nvPr>
            <p:ph type="body" sz="quarter" idx="13"/>
          </p:nvPr>
        </p:nvSpPr>
        <p:spPr/>
        <p:txBody>
          <a:bodyPr/>
          <a:lstStyle/>
          <a:p>
            <a:r>
              <a:rPr lang="de-DE" dirty="0"/>
              <a:t>Sorgen um die steigenden Preise auf hohem Niveau, stetiger Anstieg der Sorgen um Ungleichheit und sozialen Zusammenhalt</a:t>
            </a:r>
          </a:p>
        </p:txBody>
      </p:sp>
      <p:sp>
        <p:nvSpPr>
          <p:cNvPr id="11" name="Textplatzhalter 10">
            <a:extLst>
              <a:ext uri="{FF2B5EF4-FFF2-40B4-BE49-F238E27FC236}">
                <a16:creationId xmlns:a16="http://schemas.microsoft.com/office/drawing/2014/main" id="{99B826E7-05C5-9B71-EDED-BBB5DDD11076}"/>
              </a:ext>
            </a:extLst>
          </p:cNvPr>
          <p:cNvSpPr>
            <a:spLocks noGrp="1"/>
          </p:cNvSpPr>
          <p:nvPr>
            <p:ph type="body" sz="quarter" idx="15"/>
          </p:nvPr>
        </p:nvSpPr>
        <p:spPr/>
        <p:txBody>
          <a:bodyPr/>
          <a:lstStyle/>
          <a:p>
            <a:r>
              <a:rPr lang="en-US" dirty="0"/>
              <a:t>Quelle: </a:t>
            </a:r>
            <a:r>
              <a:rPr lang="en-US" dirty="0">
                <a:hlinkClick r:id="rId2"/>
              </a:rPr>
              <a:t>https://www.boeckler.de/pdf/pm_wsi_2024_04_03.pdf</a:t>
            </a:r>
            <a:endParaRPr lang="en-US" dirty="0"/>
          </a:p>
          <a:p>
            <a:endParaRPr lang="de-DE" dirty="0"/>
          </a:p>
        </p:txBody>
      </p:sp>
      <p:pic>
        <p:nvPicPr>
          <p:cNvPr id="9" name="Inhaltsplatzhalter 8">
            <a:extLst>
              <a:ext uri="{FF2B5EF4-FFF2-40B4-BE49-F238E27FC236}">
                <a16:creationId xmlns:a16="http://schemas.microsoft.com/office/drawing/2014/main" id="{AE2F4BB4-7D1A-56EA-C01A-6D8F1E52C078}"/>
              </a:ext>
            </a:extLst>
          </p:cNvPr>
          <p:cNvPicPr>
            <a:picLocks noGrp="1" noChangeAspect="1"/>
          </p:cNvPicPr>
          <p:nvPr>
            <p:ph type="pic" sz="quarter" idx="14"/>
          </p:nvPr>
        </p:nvPicPr>
        <p:blipFill>
          <a:blip r:embed="rId3"/>
          <a:srcRect t="7751" b="7751"/>
          <a:stretch/>
        </p:blipFill>
        <p:spPr/>
      </p:pic>
      <p:sp>
        <p:nvSpPr>
          <p:cNvPr id="6" name="Titel 5">
            <a:extLst>
              <a:ext uri="{FF2B5EF4-FFF2-40B4-BE49-F238E27FC236}">
                <a16:creationId xmlns:a16="http://schemas.microsoft.com/office/drawing/2014/main" id="{2CCE5E1F-3694-E2AA-B484-403CC68B7EE7}"/>
              </a:ext>
            </a:extLst>
          </p:cNvPr>
          <p:cNvSpPr>
            <a:spLocks noGrp="1"/>
          </p:cNvSpPr>
          <p:nvPr>
            <p:ph type="title"/>
          </p:nvPr>
        </p:nvSpPr>
        <p:spPr/>
        <p:txBody>
          <a:bodyPr/>
          <a:lstStyle/>
          <a:p>
            <a:r>
              <a:rPr lang="de-DE" dirty="0"/>
              <a:t>Entwicklung des Anteils mit großen Sorgen in dem jeweiligen </a:t>
            </a:r>
            <a:br>
              <a:rPr lang="de-DE" dirty="0"/>
            </a:br>
            <a:r>
              <a:rPr lang="de-DE" dirty="0"/>
              <a:t>Bereich, in Prozent</a:t>
            </a:r>
          </a:p>
        </p:txBody>
      </p:sp>
    </p:spTree>
    <p:extLst>
      <p:ext uri="{BB962C8B-B14F-4D97-AF65-F5344CB8AC3E}">
        <p14:creationId xmlns:p14="http://schemas.microsoft.com/office/powerpoint/2010/main" val="302192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10193E78-EC94-EF0C-3664-4814413C68F0}"/>
              </a:ext>
            </a:extLst>
          </p:cNvPr>
          <p:cNvPicPr>
            <a:picLocks noGrp="1" noChangeAspect="1"/>
          </p:cNvPicPr>
          <p:nvPr>
            <p:ph idx="1"/>
          </p:nvPr>
        </p:nvPicPr>
        <p:blipFill>
          <a:blip r:embed="rId2"/>
          <a:stretch>
            <a:fillRect/>
          </a:stretch>
        </p:blipFill>
        <p:spPr>
          <a:xfrm>
            <a:off x="767408" y="1196751"/>
            <a:ext cx="4104456" cy="5138247"/>
          </a:xfrm>
        </p:spPr>
      </p:pic>
      <p:sp>
        <p:nvSpPr>
          <p:cNvPr id="6" name="Titel 5">
            <a:extLst>
              <a:ext uri="{FF2B5EF4-FFF2-40B4-BE49-F238E27FC236}">
                <a16:creationId xmlns:a16="http://schemas.microsoft.com/office/drawing/2014/main" id="{0370E590-A14F-0BEE-92E2-A80552A9E493}"/>
              </a:ext>
            </a:extLst>
          </p:cNvPr>
          <p:cNvSpPr>
            <a:spLocks noGrp="1"/>
          </p:cNvSpPr>
          <p:nvPr>
            <p:ph type="title"/>
          </p:nvPr>
        </p:nvSpPr>
        <p:spPr/>
        <p:txBody>
          <a:bodyPr/>
          <a:lstStyle/>
          <a:p>
            <a:r>
              <a:rPr lang="de-DE" dirty="0"/>
              <a:t>Materielle Bedrohungen: Sorgen und AfD-Wahl</a:t>
            </a:r>
          </a:p>
        </p:txBody>
      </p:sp>
    </p:spTree>
    <p:extLst>
      <p:ext uri="{BB962C8B-B14F-4D97-AF65-F5344CB8AC3E}">
        <p14:creationId xmlns:p14="http://schemas.microsoft.com/office/powerpoint/2010/main" val="422119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ED290D07-BDF2-0889-6A3E-6C55CBC278AA}"/>
              </a:ext>
            </a:extLst>
          </p:cNvPr>
          <p:cNvSpPr>
            <a:spLocks noGrp="1"/>
          </p:cNvSpPr>
          <p:nvPr>
            <p:ph type="body" sz="quarter" idx="13"/>
          </p:nvPr>
        </p:nvSpPr>
        <p:spPr>
          <a:xfrm>
            <a:off x="652801" y="1339200"/>
            <a:ext cx="3360000" cy="4860000"/>
          </a:xfrm>
        </p:spPr>
        <p:txBody>
          <a:bodyPr/>
          <a:lstStyle/>
          <a:p>
            <a:r>
              <a:rPr lang="de-DE" sz="1400" dirty="0"/>
              <a:t>Mehr als die Hälfte der Befragten (57 Prozent) mit niedrigen Haushaltseinkommen berichtete im November 2023 von starken oder äußerst starken finanziellen Belastungen. Der Wert ist gegenüber der vorherigen Befragungswelle von Juli 2023 um 5 Prozentpunkte angestiegen. </a:t>
            </a:r>
          </a:p>
          <a:p>
            <a:r>
              <a:rPr lang="de-DE" sz="1400" dirty="0"/>
              <a:t>Auch in mittleren und höheren Einkommensgruppen hat die finanzielle Belastung bis zum Jahresende 2023 zugenommen und ist auch dort auf dem höchsten Stand seit April 2020 – allerdings auf niedrigerem Niveau, insbesondere bei Befragten mit hohen Einkommen.</a:t>
            </a:r>
          </a:p>
          <a:p>
            <a:r>
              <a:rPr lang="de-DE" sz="1400" dirty="0"/>
              <a:t>Generell fühlen sich Erwerbspersonen mit niedrigeren Einkommen derzeit stärker von Krisen betroffen.</a:t>
            </a:r>
            <a:endParaRPr lang="en-US" sz="1400" dirty="0"/>
          </a:p>
        </p:txBody>
      </p:sp>
      <p:sp>
        <p:nvSpPr>
          <p:cNvPr id="19" name="Text Placeholder 2">
            <a:extLst>
              <a:ext uri="{FF2B5EF4-FFF2-40B4-BE49-F238E27FC236}">
                <a16:creationId xmlns:a16="http://schemas.microsoft.com/office/drawing/2014/main" id="{C10A625D-6250-FF32-9913-6C8CE6C26AC8}"/>
              </a:ext>
            </a:extLst>
          </p:cNvPr>
          <p:cNvSpPr>
            <a:spLocks noGrp="1"/>
          </p:cNvSpPr>
          <p:nvPr>
            <p:ph type="body" sz="quarter" idx="15"/>
          </p:nvPr>
        </p:nvSpPr>
        <p:spPr>
          <a:xfrm>
            <a:off x="4300800" y="5659200"/>
            <a:ext cx="7200000" cy="540000"/>
          </a:xfrm>
        </p:spPr>
        <p:txBody>
          <a:bodyPr/>
          <a:lstStyle/>
          <a:p>
            <a:r>
              <a:rPr lang="en-US" dirty="0"/>
              <a:t>Quelle: https://www.boeckler.de/pdf/pm_wsi_2024_04_03.pdf</a:t>
            </a:r>
          </a:p>
        </p:txBody>
      </p:sp>
      <p:pic>
        <p:nvPicPr>
          <p:cNvPr id="5" name="Grafik 4" descr="Ein Bild, das Text, Screenshot, Diagramm, Reihe enthält.&#10;&#10;Automatisch generierte Beschreibung">
            <a:extLst>
              <a:ext uri="{FF2B5EF4-FFF2-40B4-BE49-F238E27FC236}">
                <a16:creationId xmlns:a16="http://schemas.microsoft.com/office/drawing/2014/main" id="{46AADB28-C969-B28B-5746-A58F8D932CAF}"/>
              </a:ext>
            </a:extLst>
          </p:cNvPr>
          <p:cNvPicPr>
            <a:picLocks noChangeAspect="1"/>
          </p:cNvPicPr>
          <p:nvPr/>
        </p:nvPicPr>
        <p:blipFill>
          <a:blip r:embed="rId2"/>
          <a:stretch>
            <a:fillRect/>
          </a:stretch>
        </p:blipFill>
        <p:spPr>
          <a:xfrm>
            <a:off x="5065184" y="1339200"/>
            <a:ext cx="5671232" cy="4140000"/>
          </a:xfrm>
          <a:prstGeom prst="rect">
            <a:avLst/>
          </a:prstGeom>
          <a:noFill/>
          <a:ln>
            <a:noFill/>
          </a:ln>
        </p:spPr>
      </p:pic>
      <p:sp>
        <p:nvSpPr>
          <p:cNvPr id="12" name="Title 2">
            <a:extLst>
              <a:ext uri="{FF2B5EF4-FFF2-40B4-BE49-F238E27FC236}">
                <a16:creationId xmlns:a16="http://schemas.microsoft.com/office/drawing/2014/main" id="{8E0F1B1B-FE7F-1652-B6C2-83539852AD40}"/>
              </a:ext>
            </a:extLst>
          </p:cNvPr>
          <p:cNvSpPr>
            <a:spLocks noGrp="1"/>
          </p:cNvSpPr>
          <p:nvPr>
            <p:ph type="title"/>
          </p:nvPr>
        </p:nvSpPr>
        <p:spPr>
          <a:xfrm>
            <a:off x="652800" y="188640"/>
            <a:ext cx="10848000" cy="900000"/>
          </a:xfrm>
        </p:spPr>
        <p:txBody>
          <a:bodyPr anchor="b">
            <a:normAutofit/>
          </a:bodyPr>
          <a:lstStyle/>
          <a:p>
            <a:r>
              <a:rPr lang="de-DE" sz="2100" dirty="0"/>
              <a:t>Entwicklung des Anteils der Befragten mit starken/äußersten </a:t>
            </a:r>
            <a:br>
              <a:rPr lang="de-DE" sz="2100" dirty="0"/>
            </a:br>
            <a:r>
              <a:rPr lang="de-DE" sz="2100" dirty="0"/>
              <a:t>finanziellen Belastungen nach Nettohaushaltsäquivalenzeinkommen, </a:t>
            </a:r>
            <a:br>
              <a:rPr lang="de-DE" sz="2100" dirty="0"/>
            </a:br>
            <a:r>
              <a:rPr lang="de-DE" sz="2100" dirty="0"/>
              <a:t>in Prozent</a:t>
            </a:r>
            <a:endParaRPr lang="en-US" sz="2100" dirty="0"/>
          </a:p>
        </p:txBody>
      </p:sp>
    </p:spTree>
    <p:extLst>
      <p:ext uri="{BB962C8B-B14F-4D97-AF65-F5344CB8AC3E}">
        <p14:creationId xmlns:p14="http://schemas.microsoft.com/office/powerpoint/2010/main" val="345520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F158DED8-3133-1B23-0305-6E969556D7F1}"/>
              </a:ext>
            </a:extLst>
          </p:cNvPr>
          <p:cNvPicPr>
            <a:picLocks noGrp="1" noChangeAspect="1"/>
          </p:cNvPicPr>
          <p:nvPr>
            <p:ph idx="1"/>
          </p:nvPr>
        </p:nvPicPr>
        <p:blipFill>
          <a:blip r:embed="rId2"/>
          <a:stretch>
            <a:fillRect/>
          </a:stretch>
        </p:blipFill>
        <p:spPr>
          <a:xfrm>
            <a:off x="1199456" y="1600200"/>
            <a:ext cx="5112568" cy="4788356"/>
          </a:xfrm>
        </p:spPr>
      </p:pic>
      <p:sp>
        <p:nvSpPr>
          <p:cNvPr id="3" name="Titel 2">
            <a:extLst>
              <a:ext uri="{FF2B5EF4-FFF2-40B4-BE49-F238E27FC236}">
                <a16:creationId xmlns:a16="http://schemas.microsoft.com/office/drawing/2014/main" id="{9C00E76B-5690-3FB2-D4E8-89865A491E3F}"/>
              </a:ext>
            </a:extLst>
          </p:cNvPr>
          <p:cNvSpPr>
            <a:spLocks noGrp="1"/>
          </p:cNvSpPr>
          <p:nvPr>
            <p:ph type="title"/>
          </p:nvPr>
        </p:nvSpPr>
        <p:spPr/>
        <p:txBody>
          <a:bodyPr/>
          <a:lstStyle/>
          <a:p>
            <a:r>
              <a:rPr lang="de-DE" dirty="0"/>
              <a:t>Belastungen und Wahlpräferenz</a:t>
            </a:r>
          </a:p>
        </p:txBody>
      </p:sp>
    </p:spTree>
    <p:extLst>
      <p:ext uri="{BB962C8B-B14F-4D97-AF65-F5344CB8AC3E}">
        <p14:creationId xmlns:p14="http://schemas.microsoft.com/office/powerpoint/2010/main" val="308438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C5FC316-3041-E869-26CB-83A0A1B022FE}"/>
              </a:ext>
            </a:extLst>
          </p:cNvPr>
          <p:cNvSpPr>
            <a:spLocks noGrp="1"/>
          </p:cNvSpPr>
          <p:nvPr>
            <p:ph type="title"/>
          </p:nvPr>
        </p:nvSpPr>
        <p:spPr/>
        <p:txBody>
          <a:bodyPr/>
          <a:lstStyle/>
          <a:p>
            <a:r>
              <a:rPr lang="de-DE" dirty="0"/>
              <a:t>Einkommen und Wahlabsicht</a:t>
            </a:r>
          </a:p>
        </p:txBody>
      </p:sp>
      <p:pic>
        <p:nvPicPr>
          <p:cNvPr id="12" name="Inhaltsplatzhalter 11">
            <a:extLst>
              <a:ext uri="{FF2B5EF4-FFF2-40B4-BE49-F238E27FC236}">
                <a16:creationId xmlns:a16="http://schemas.microsoft.com/office/drawing/2014/main" id="{2379C50B-68FE-1EEB-F04B-B26F11AAE1B7}"/>
              </a:ext>
            </a:extLst>
          </p:cNvPr>
          <p:cNvPicPr>
            <a:picLocks noGrp="1" noChangeAspect="1"/>
          </p:cNvPicPr>
          <p:nvPr>
            <p:ph idx="1"/>
          </p:nvPr>
        </p:nvPicPr>
        <p:blipFill>
          <a:blip r:embed="rId2"/>
          <a:stretch>
            <a:fillRect/>
          </a:stretch>
        </p:blipFill>
        <p:spPr>
          <a:xfrm>
            <a:off x="652800" y="1268760"/>
            <a:ext cx="5803240" cy="5321098"/>
          </a:xfrm>
        </p:spPr>
      </p:pic>
    </p:spTree>
    <p:extLst>
      <p:ext uri="{BB962C8B-B14F-4D97-AF65-F5344CB8AC3E}">
        <p14:creationId xmlns:p14="http://schemas.microsoft.com/office/powerpoint/2010/main" val="596377468"/>
      </p:ext>
    </p:extLst>
  </p:cSld>
  <p:clrMapOvr>
    <a:masterClrMapping/>
  </p:clrMapOvr>
</p:sld>
</file>

<file path=ppt/theme/theme1.xml><?xml version="1.0" encoding="utf-8"?>
<a:theme xmlns:a="http://schemas.openxmlformats.org/drawingml/2006/main" name="WSI_16x9_DE">
  <a:themeElements>
    <a:clrScheme name="HBS">
      <a:dk1>
        <a:srgbClr val="000000"/>
      </a:dk1>
      <a:lt1>
        <a:sysClr val="window" lastClr="FFFFFF"/>
      </a:lt1>
      <a:dk2>
        <a:srgbClr val="E30513"/>
      </a:dk2>
      <a:lt2>
        <a:srgbClr val="E4E1CD"/>
      </a:lt2>
      <a:accent1>
        <a:srgbClr val="5FBBC9"/>
      </a:accent1>
      <a:accent2>
        <a:srgbClr val="6E358B"/>
      </a:accent2>
      <a:accent3>
        <a:srgbClr val="EF7C00"/>
      </a:accent3>
      <a:accent4>
        <a:srgbClr val="0082AD"/>
      </a:accent4>
      <a:accent5>
        <a:srgbClr val="D6007E"/>
      </a:accent5>
      <a:accent6>
        <a:srgbClr val="929186"/>
      </a:accent6>
      <a:hlink>
        <a:srgbClr val="E30513"/>
      </a:hlink>
      <a:folHlink>
        <a:srgbClr val="E30513"/>
      </a:folHlink>
    </a:clrScheme>
    <a:fontScheme name="HB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ln w="3175">
          <a:solidFill>
            <a:srgbClr val="92D05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SI_16x9_DE.potx" id="{50E34B9C-2DA4-4FD8-B7E6-074D0783006A}" vid="{CFC58FB4-9901-4BA7-95C8-4F4CE403B4C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8BFE69A1BAF264784337F9F4B796FEC" ma:contentTypeVersion="3" ma:contentTypeDescription="Ein neues Dokument erstellen." ma:contentTypeScope="" ma:versionID="2f78fbb75012536c503acee8cc2bfc1e">
  <xsd:schema xmlns:xsd="http://www.w3.org/2001/XMLSchema" xmlns:xs="http://www.w3.org/2001/XMLSchema" xmlns:p="http://schemas.microsoft.com/office/2006/metadata/properties" xmlns:ns2="bb42aba8-81bb-4a6d-ae4f-3118efdf00ac" targetNamespace="http://schemas.microsoft.com/office/2006/metadata/properties" ma:root="true" ma:fieldsID="12b66a19fff2c8d6c1e905c663c344f7" ns2:_="">
    <xsd:import namespace="bb42aba8-81bb-4a6d-ae4f-3118efdf00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2aba8-81bb-4a6d-ae4f-3118efdf00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4F41C9-40D6-490E-B9D8-8D3AE15104F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219A957-FFA0-4AD2-A5AE-7E44D198ACC1}">
  <ds:schemaRefs>
    <ds:schemaRef ds:uri="http://schemas.microsoft.com/sharepoint/v3/contenttype/forms"/>
  </ds:schemaRefs>
</ds:datastoreItem>
</file>

<file path=customXml/itemProps3.xml><?xml version="1.0" encoding="utf-8"?>
<ds:datastoreItem xmlns:ds="http://schemas.openxmlformats.org/officeDocument/2006/customXml" ds:itemID="{E532F8DA-9B41-44ED-BF12-E30E854CBE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2aba8-81bb-4a6d-ae4f-3118efdf00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WSI 16x9 DE</Template>
  <TotalTime>0</TotalTime>
  <Words>1255</Words>
  <Application>Microsoft Office PowerPoint</Application>
  <PresentationFormat>Breitbild</PresentationFormat>
  <Paragraphs>141</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Arial Narrow</vt:lpstr>
      <vt:lpstr>Calibri</vt:lpstr>
      <vt:lpstr>Wingdings</vt:lpstr>
      <vt:lpstr>WSI_16x9_DE</vt:lpstr>
      <vt:lpstr>Arbeitswelt und Demokratie </vt:lpstr>
      <vt:lpstr>Ausgangsüberlegung: Zu Zusammenhang von Demokratie bzw. demokratischen Einstellungen und Arbeit</vt:lpstr>
      <vt:lpstr>Erwerbsarbeit als entscheidender Mechanismus sozialer Integration</vt:lpstr>
      <vt:lpstr>PowerPoint-Präsentation</vt:lpstr>
      <vt:lpstr>Entwicklung des Anteils mit großen Sorgen in dem jeweiligen  Bereich, in Prozent</vt:lpstr>
      <vt:lpstr>Materielle Bedrohungen: Sorgen und AfD-Wahl</vt:lpstr>
      <vt:lpstr>Entwicklung des Anteils der Befragten mit starken/äußersten  finanziellen Belastungen nach Nettohaushaltsäquivalenzeinkommen,  in Prozent</vt:lpstr>
      <vt:lpstr>Belastungen und Wahlpräferenz</vt:lpstr>
      <vt:lpstr>Einkommen und Wahlabsicht</vt:lpstr>
      <vt:lpstr>Der Zusammenhang zwischen Sorgen, politischer Entfremdung und extrem rechten Einstellungen</vt:lpstr>
      <vt:lpstr>PowerPoint-Präsentation</vt:lpstr>
      <vt:lpstr>Demokratische Teilhabe: Skala von Kies et al.</vt:lpstr>
      <vt:lpstr>Arbeitsbedingungen</vt:lpstr>
      <vt:lpstr>Erfahrungen demokratischer Teilhabe an der Arbeit und der Einfluss auf demokratisches Klima</vt:lpstr>
      <vt:lpstr>Erfahrungen demokratischer Teilhabe an der Arbeit und der Einfluss auf demokratisches Klima</vt:lpstr>
      <vt:lpstr>Ähnliche Effekte in meisten Ländern, wenn andere beiden Aspekte der Arbeitsbedingungen betrachtet werden</vt:lpstr>
      <vt:lpstr>Fazit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Bettina Kohlrausch</dc:creator>
  <cp:lastModifiedBy>Heilig, Juergen</cp:lastModifiedBy>
  <cp:revision>3</cp:revision>
  <dcterms:created xsi:type="dcterms:W3CDTF">2025-02-05T11:46:27Z</dcterms:created>
  <dcterms:modified xsi:type="dcterms:W3CDTF">2025-03-07T13:16:07Z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tand">
    <vt:lpwstr>07.2018</vt:lpwstr>
  </property>
  <property fmtid="{D5CDD505-2E9C-101B-9397-08002B2CF9AE}" pid="3" name="Version">
    <vt:lpwstr>2.6.9</vt:lpwstr>
  </property>
  <property fmtid="{D5CDD505-2E9C-101B-9397-08002B2CF9AE}" pid="4" name="ContentTypeId">
    <vt:lpwstr>0x01010028BFE69A1BAF264784337F9F4B796FEC</vt:lpwstr>
  </property>
</Properties>
</file>