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4" r:id="rId9"/>
    <p:sldId id="263" r:id="rId10"/>
    <p:sldId id="271" r:id="rId11"/>
    <p:sldId id="272" r:id="rId12"/>
    <p:sldId id="270" r:id="rId13"/>
    <p:sldId id="265" r:id="rId14"/>
    <p:sldId id="266" r:id="rId15"/>
    <p:sldId id="267" r:id="rId16"/>
    <p:sldId id="26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showGuides="1">
      <p:cViewPr varScale="1">
        <p:scale>
          <a:sx n="79" d="100"/>
          <a:sy n="79" d="100"/>
        </p:scale>
        <p:origin x="85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129400-0710-4D89-96A5-74D76544BFE4}"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de-AT"/>
        </a:p>
      </dgm:t>
    </dgm:pt>
    <dgm:pt modelId="{706B7D89-9414-4A70-9770-AEF463E09290}">
      <dgm:prSet phldrT="[Text]"/>
      <dgm:spPr>
        <a:solidFill>
          <a:schemeClr val="accent3">
            <a:lumMod val="50000"/>
          </a:schemeClr>
        </a:solidFill>
      </dgm:spPr>
      <dgm:t>
        <a:bodyPr/>
        <a:lstStyle/>
        <a:p>
          <a:r>
            <a:rPr lang="de-AT" b="1" dirty="0"/>
            <a:t>Objekt</a:t>
          </a:r>
          <a:r>
            <a:rPr lang="de-AT" dirty="0"/>
            <a:t> (Referenz)</a:t>
          </a:r>
        </a:p>
      </dgm:t>
    </dgm:pt>
    <dgm:pt modelId="{821C86E0-BC09-4AEF-80D4-12E18D9BB139}" type="parTrans" cxnId="{B6764CFE-2BC8-421A-9B98-8CA901DFB47F}">
      <dgm:prSet/>
      <dgm:spPr/>
      <dgm:t>
        <a:bodyPr/>
        <a:lstStyle/>
        <a:p>
          <a:endParaRPr lang="de-AT"/>
        </a:p>
      </dgm:t>
    </dgm:pt>
    <dgm:pt modelId="{7630AF5C-443E-4F04-A3DA-2CFFA0398B94}" type="sibTrans" cxnId="{B6764CFE-2BC8-421A-9B98-8CA901DFB47F}">
      <dgm:prSet/>
      <dgm:spPr/>
      <dgm:t>
        <a:bodyPr/>
        <a:lstStyle/>
        <a:p>
          <a:endParaRPr lang="de-AT"/>
        </a:p>
      </dgm:t>
    </dgm:pt>
    <dgm:pt modelId="{86904B0D-B441-46B0-AE4A-8810F54AB2DF}">
      <dgm:prSet phldrT="[Text]"/>
      <dgm:spPr>
        <a:solidFill>
          <a:schemeClr val="accent3">
            <a:lumMod val="50000"/>
          </a:schemeClr>
        </a:solidFill>
      </dgm:spPr>
      <dgm:t>
        <a:bodyPr/>
        <a:lstStyle/>
        <a:p>
          <a:r>
            <a:rPr lang="de-AT" b="1" dirty="0"/>
            <a:t>Adressat</a:t>
          </a:r>
        </a:p>
      </dgm:t>
    </dgm:pt>
    <dgm:pt modelId="{7243B97D-79B1-4D8D-BFB6-37F5AB2B1D05}" type="parTrans" cxnId="{446A19A7-A6EE-4D53-9F3B-CAFB976242CA}">
      <dgm:prSet/>
      <dgm:spPr/>
      <dgm:t>
        <a:bodyPr/>
        <a:lstStyle/>
        <a:p>
          <a:endParaRPr lang="de-AT"/>
        </a:p>
      </dgm:t>
    </dgm:pt>
    <dgm:pt modelId="{7853D701-586C-49F2-BF87-38B180F3C926}" type="sibTrans" cxnId="{446A19A7-A6EE-4D53-9F3B-CAFB976242CA}">
      <dgm:prSet/>
      <dgm:spPr/>
      <dgm:t>
        <a:bodyPr/>
        <a:lstStyle/>
        <a:p>
          <a:endParaRPr lang="de-AT"/>
        </a:p>
      </dgm:t>
    </dgm:pt>
    <dgm:pt modelId="{D0BA1B89-4327-475F-BF58-8592811B07C3}">
      <dgm:prSet phldrT="[Text]"/>
      <dgm:spPr>
        <a:solidFill>
          <a:schemeClr val="accent3">
            <a:lumMod val="50000"/>
          </a:schemeClr>
        </a:solidFill>
      </dgm:spPr>
      <dgm:t>
        <a:bodyPr/>
        <a:lstStyle/>
        <a:p>
          <a:r>
            <a:rPr lang="de-AT" b="1" dirty="0"/>
            <a:t>Sender</a:t>
          </a:r>
        </a:p>
      </dgm:t>
    </dgm:pt>
    <dgm:pt modelId="{807CFD41-75B2-49A0-B80C-D91DA79BABEE}" type="parTrans" cxnId="{0A087192-BBEF-45F7-AF7C-A7C78D4D462E}">
      <dgm:prSet/>
      <dgm:spPr/>
      <dgm:t>
        <a:bodyPr/>
        <a:lstStyle/>
        <a:p>
          <a:endParaRPr lang="de-AT"/>
        </a:p>
      </dgm:t>
    </dgm:pt>
    <dgm:pt modelId="{DF1CE8EC-0462-42D8-B452-C0C68A7B3128}" type="sibTrans" cxnId="{0A087192-BBEF-45F7-AF7C-A7C78D4D462E}">
      <dgm:prSet/>
      <dgm:spPr/>
      <dgm:t>
        <a:bodyPr/>
        <a:lstStyle/>
        <a:p>
          <a:endParaRPr lang="de-AT"/>
        </a:p>
      </dgm:t>
    </dgm:pt>
    <dgm:pt modelId="{E3729072-FE0B-4F4B-80BD-C40C0DBADEBC}" type="pres">
      <dgm:prSet presAssocID="{00129400-0710-4D89-96A5-74D76544BFE4}" presName="Name0" presStyleCnt="0">
        <dgm:presLayoutVars>
          <dgm:dir/>
          <dgm:resizeHandles val="exact"/>
        </dgm:presLayoutVars>
      </dgm:prSet>
      <dgm:spPr/>
    </dgm:pt>
    <dgm:pt modelId="{9D77A6CB-73C6-4478-8E41-A23F1FFD7E53}" type="pres">
      <dgm:prSet presAssocID="{00129400-0710-4D89-96A5-74D76544BFE4}" presName="cycle" presStyleCnt="0"/>
      <dgm:spPr/>
    </dgm:pt>
    <dgm:pt modelId="{D723DC91-5DC0-4485-8E66-DE9B3A0FA15B}" type="pres">
      <dgm:prSet presAssocID="{706B7D89-9414-4A70-9770-AEF463E09290}" presName="nodeFirstNode" presStyleLbl="node1" presStyleIdx="0" presStyleCnt="3">
        <dgm:presLayoutVars>
          <dgm:bulletEnabled val="1"/>
        </dgm:presLayoutVars>
      </dgm:prSet>
      <dgm:spPr/>
    </dgm:pt>
    <dgm:pt modelId="{E880D19A-C26A-413B-8550-A707F48A58F7}" type="pres">
      <dgm:prSet presAssocID="{7630AF5C-443E-4F04-A3DA-2CFFA0398B94}" presName="sibTransFirstNode" presStyleLbl="bgShp" presStyleIdx="0" presStyleCnt="1"/>
      <dgm:spPr/>
    </dgm:pt>
    <dgm:pt modelId="{0AD349E2-79DD-45F0-9C1D-6667A587C287}" type="pres">
      <dgm:prSet presAssocID="{86904B0D-B441-46B0-AE4A-8810F54AB2DF}" presName="nodeFollowingNodes" presStyleLbl="node1" presStyleIdx="1" presStyleCnt="3" custRadScaleRad="140906" custRadScaleInc="-10240">
        <dgm:presLayoutVars>
          <dgm:bulletEnabled val="1"/>
        </dgm:presLayoutVars>
      </dgm:prSet>
      <dgm:spPr/>
    </dgm:pt>
    <dgm:pt modelId="{8D4823A7-4281-499F-8045-E6A3E7EC66ED}" type="pres">
      <dgm:prSet presAssocID="{D0BA1B89-4327-475F-BF58-8592811B07C3}" presName="nodeFollowingNodes" presStyleLbl="node1" presStyleIdx="2" presStyleCnt="3" custRadScaleRad="140907" custRadScaleInc="10241">
        <dgm:presLayoutVars>
          <dgm:bulletEnabled val="1"/>
        </dgm:presLayoutVars>
      </dgm:prSet>
      <dgm:spPr/>
    </dgm:pt>
  </dgm:ptLst>
  <dgm:cxnLst>
    <dgm:cxn modelId="{54AB8A5D-7500-4EBE-8560-1D1FE5E903E1}" type="presOf" srcId="{D0BA1B89-4327-475F-BF58-8592811B07C3}" destId="{8D4823A7-4281-499F-8045-E6A3E7EC66ED}" srcOrd="0" destOrd="0" presId="urn:microsoft.com/office/officeart/2005/8/layout/cycle3"/>
    <dgm:cxn modelId="{F7F9CE42-2D91-4D7D-9129-A22D21448BEA}" type="presOf" srcId="{7630AF5C-443E-4F04-A3DA-2CFFA0398B94}" destId="{E880D19A-C26A-413B-8550-A707F48A58F7}" srcOrd="0" destOrd="0" presId="urn:microsoft.com/office/officeart/2005/8/layout/cycle3"/>
    <dgm:cxn modelId="{0A087192-BBEF-45F7-AF7C-A7C78D4D462E}" srcId="{00129400-0710-4D89-96A5-74D76544BFE4}" destId="{D0BA1B89-4327-475F-BF58-8592811B07C3}" srcOrd="2" destOrd="0" parTransId="{807CFD41-75B2-49A0-B80C-D91DA79BABEE}" sibTransId="{DF1CE8EC-0462-42D8-B452-C0C68A7B3128}"/>
    <dgm:cxn modelId="{446A19A7-A6EE-4D53-9F3B-CAFB976242CA}" srcId="{00129400-0710-4D89-96A5-74D76544BFE4}" destId="{86904B0D-B441-46B0-AE4A-8810F54AB2DF}" srcOrd="1" destOrd="0" parTransId="{7243B97D-79B1-4D8D-BFB6-37F5AB2B1D05}" sibTransId="{7853D701-586C-49F2-BF87-38B180F3C926}"/>
    <dgm:cxn modelId="{BED46CCF-90EF-452F-9E3F-7DAAF51BDA79}" type="presOf" srcId="{00129400-0710-4D89-96A5-74D76544BFE4}" destId="{E3729072-FE0B-4F4B-80BD-C40C0DBADEBC}" srcOrd="0" destOrd="0" presId="urn:microsoft.com/office/officeart/2005/8/layout/cycle3"/>
    <dgm:cxn modelId="{2B055BEC-1DA5-403F-AD5F-E4AB4D1A0440}" type="presOf" srcId="{86904B0D-B441-46B0-AE4A-8810F54AB2DF}" destId="{0AD349E2-79DD-45F0-9C1D-6667A587C287}" srcOrd="0" destOrd="0" presId="urn:microsoft.com/office/officeart/2005/8/layout/cycle3"/>
    <dgm:cxn modelId="{CD9E87F6-C41A-49F0-A5DA-D632953EF03E}" type="presOf" srcId="{706B7D89-9414-4A70-9770-AEF463E09290}" destId="{D723DC91-5DC0-4485-8E66-DE9B3A0FA15B}" srcOrd="0" destOrd="0" presId="urn:microsoft.com/office/officeart/2005/8/layout/cycle3"/>
    <dgm:cxn modelId="{B6764CFE-2BC8-421A-9B98-8CA901DFB47F}" srcId="{00129400-0710-4D89-96A5-74D76544BFE4}" destId="{706B7D89-9414-4A70-9770-AEF463E09290}" srcOrd="0" destOrd="0" parTransId="{821C86E0-BC09-4AEF-80D4-12E18D9BB139}" sibTransId="{7630AF5C-443E-4F04-A3DA-2CFFA0398B94}"/>
    <dgm:cxn modelId="{3309DFDF-251F-4243-AEF1-74049A05CC5C}" type="presParOf" srcId="{E3729072-FE0B-4F4B-80BD-C40C0DBADEBC}" destId="{9D77A6CB-73C6-4478-8E41-A23F1FFD7E53}" srcOrd="0" destOrd="0" presId="urn:microsoft.com/office/officeart/2005/8/layout/cycle3"/>
    <dgm:cxn modelId="{1877A332-12A2-44FE-BED8-B514CEE8EF36}" type="presParOf" srcId="{9D77A6CB-73C6-4478-8E41-A23F1FFD7E53}" destId="{D723DC91-5DC0-4485-8E66-DE9B3A0FA15B}" srcOrd="0" destOrd="0" presId="urn:microsoft.com/office/officeart/2005/8/layout/cycle3"/>
    <dgm:cxn modelId="{A414408C-A5AC-49FB-8D0E-0EC26D196135}" type="presParOf" srcId="{9D77A6CB-73C6-4478-8E41-A23F1FFD7E53}" destId="{E880D19A-C26A-413B-8550-A707F48A58F7}" srcOrd="1" destOrd="0" presId="urn:microsoft.com/office/officeart/2005/8/layout/cycle3"/>
    <dgm:cxn modelId="{65A89FA9-4FDD-4770-9C90-C0C1744C6866}" type="presParOf" srcId="{9D77A6CB-73C6-4478-8E41-A23F1FFD7E53}" destId="{0AD349E2-79DD-45F0-9C1D-6667A587C287}" srcOrd="2" destOrd="0" presId="urn:microsoft.com/office/officeart/2005/8/layout/cycle3"/>
    <dgm:cxn modelId="{9E1F1428-2DCB-4F80-AC08-44E2B568B61F}" type="presParOf" srcId="{9D77A6CB-73C6-4478-8E41-A23F1FFD7E53}" destId="{8D4823A7-4281-499F-8045-E6A3E7EC66ED}" srcOrd="3"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ED2690-3AC6-4532-AE10-9E2C39190FD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de-AT"/>
        </a:p>
      </dgm:t>
    </dgm:pt>
    <dgm:pt modelId="{3D384A31-A11C-4754-A257-2665337B9BD0}">
      <dgm:prSet phldrT="[Text]"/>
      <dgm:spPr/>
      <dgm:t>
        <a:bodyPr/>
        <a:lstStyle/>
        <a:p>
          <a:r>
            <a:rPr lang="de-AT" b="1" dirty="0"/>
            <a:t>Task Crafting</a:t>
          </a:r>
        </a:p>
      </dgm:t>
    </dgm:pt>
    <dgm:pt modelId="{BA0D70AF-C0EF-48DC-B3E6-FFD322ECD67F}" type="parTrans" cxnId="{F898EF83-5997-47DA-B8AF-C769901C0992}">
      <dgm:prSet/>
      <dgm:spPr/>
      <dgm:t>
        <a:bodyPr/>
        <a:lstStyle/>
        <a:p>
          <a:endParaRPr lang="de-AT"/>
        </a:p>
      </dgm:t>
    </dgm:pt>
    <dgm:pt modelId="{11F66EC0-A982-4D72-932C-03185AD047A2}" type="sibTrans" cxnId="{F898EF83-5997-47DA-B8AF-C769901C0992}">
      <dgm:prSet/>
      <dgm:spPr/>
      <dgm:t>
        <a:bodyPr/>
        <a:lstStyle/>
        <a:p>
          <a:endParaRPr lang="de-AT"/>
        </a:p>
      </dgm:t>
    </dgm:pt>
    <dgm:pt modelId="{2EE48B7E-F7BE-40DD-BA32-C202C8431845}">
      <dgm:prSet phldrT="[Text]"/>
      <dgm:spPr/>
      <dgm:t>
        <a:bodyPr/>
        <a:lstStyle/>
        <a:p>
          <a:r>
            <a:rPr lang="de-AT" dirty="0"/>
            <a:t>Veränderung der Anzahl, des Umfangs oder der Art der geleisteten Arbeitstätigkeiten </a:t>
          </a:r>
        </a:p>
      </dgm:t>
    </dgm:pt>
    <dgm:pt modelId="{8C413638-8F7C-41BC-8A25-116573216BB2}" type="parTrans" cxnId="{B9D2056B-346A-4E94-8046-3F87E28CB2BA}">
      <dgm:prSet/>
      <dgm:spPr/>
      <dgm:t>
        <a:bodyPr/>
        <a:lstStyle/>
        <a:p>
          <a:endParaRPr lang="de-AT"/>
        </a:p>
      </dgm:t>
    </dgm:pt>
    <dgm:pt modelId="{E571AE39-1D35-48AF-A93A-AFEA0AE584BA}" type="sibTrans" cxnId="{B9D2056B-346A-4E94-8046-3F87E28CB2BA}">
      <dgm:prSet/>
      <dgm:spPr/>
      <dgm:t>
        <a:bodyPr/>
        <a:lstStyle/>
        <a:p>
          <a:endParaRPr lang="de-AT"/>
        </a:p>
      </dgm:t>
    </dgm:pt>
    <dgm:pt modelId="{AE285A8A-F15F-4BDD-B5FD-F7B2CA7A0F2E}">
      <dgm:prSet phldrT="[Text]"/>
      <dgm:spPr/>
      <dgm:t>
        <a:bodyPr/>
        <a:lstStyle/>
        <a:p>
          <a:r>
            <a:rPr lang="de-AT" b="1" dirty="0"/>
            <a:t>Beispielitem</a:t>
          </a:r>
          <a:r>
            <a:rPr lang="de-AT" dirty="0"/>
            <a:t>: Ich führe neue Aufgaben ein, die besser zu meinen Fertigkeiten und Interessen passen.</a:t>
          </a:r>
        </a:p>
      </dgm:t>
    </dgm:pt>
    <dgm:pt modelId="{72EF9AA6-4DD9-4021-A6C7-9A97F9A350D7}" type="parTrans" cxnId="{E4DC6363-EB30-4DBD-8FEF-CFBC126EC8C0}">
      <dgm:prSet/>
      <dgm:spPr/>
      <dgm:t>
        <a:bodyPr/>
        <a:lstStyle/>
        <a:p>
          <a:endParaRPr lang="de-AT"/>
        </a:p>
      </dgm:t>
    </dgm:pt>
    <dgm:pt modelId="{50FABF9A-8F7D-4C92-806E-8307BA2F471F}" type="sibTrans" cxnId="{E4DC6363-EB30-4DBD-8FEF-CFBC126EC8C0}">
      <dgm:prSet/>
      <dgm:spPr/>
      <dgm:t>
        <a:bodyPr/>
        <a:lstStyle/>
        <a:p>
          <a:endParaRPr lang="de-AT"/>
        </a:p>
      </dgm:t>
    </dgm:pt>
    <dgm:pt modelId="{8DA65319-79E8-463E-B7A6-111C7A6C5355}">
      <dgm:prSet phldrT="[Text]"/>
      <dgm:spPr/>
      <dgm:t>
        <a:bodyPr/>
        <a:lstStyle/>
        <a:p>
          <a:r>
            <a:rPr lang="de-AT" b="1" dirty="0"/>
            <a:t>Relational Crafting</a:t>
          </a:r>
        </a:p>
      </dgm:t>
    </dgm:pt>
    <dgm:pt modelId="{47D3F286-8C2A-428A-94BF-B51C337191FA}" type="parTrans" cxnId="{BB54D627-0442-4CDD-8304-41C9103A500D}">
      <dgm:prSet/>
      <dgm:spPr/>
      <dgm:t>
        <a:bodyPr/>
        <a:lstStyle/>
        <a:p>
          <a:endParaRPr lang="de-AT"/>
        </a:p>
      </dgm:t>
    </dgm:pt>
    <dgm:pt modelId="{C3760221-7C7D-46C9-914D-433CF9525D35}" type="sibTrans" cxnId="{BB54D627-0442-4CDD-8304-41C9103A500D}">
      <dgm:prSet/>
      <dgm:spPr/>
      <dgm:t>
        <a:bodyPr/>
        <a:lstStyle/>
        <a:p>
          <a:endParaRPr lang="de-AT"/>
        </a:p>
      </dgm:t>
    </dgm:pt>
    <dgm:pt modelId="{7CEED0F2-2AEE-4098-A96D-E595236841A1}">
      <dgm:prSet phldrT="[Text]"/>
      <dgm:spPr/>
      <dgm:t>
        <a:bodyPr/>
        <a:lstStyle/>
        <a:p>
          <a:r>
            <a:rPr lang="de-AT" dirty="0"/>
            <a:t>Änderung der Qualität oder Menge der Interaktionen mit anderen am Arbeitsplatz</a:t>
          </a:r>
        </a:p>
      </dgm:t>
    </dgm:pt>
    <dgm:pt modelId="{DCA7C7A3-E6B0-4348-806A-EF7C731D0D06}" type="parTrans" cxnId="{D99D6B8E-4B94-47DD-B471-A8C0B9DFABE2}">
      <dgm:prSet/>
      <dgm:spPr/>
      <dgm:t>
        <a:bodyPr/>
        <a:lstStyle/>
        <a:p>
          <a:endParaRPr lang="de-AT"/>
        </a:p>
      </dgm:t>
    </dgm:pt>
    <dgm:pt modelId="{8B4D954E-8833-4D43-B7F9-FDF0BDF9E501}" type="sibTrans" cxnId="{D99D6B8E-4B94-47DD-B471-A8C0B9DFABE2}">
      <dgm:prSet/>
      <dgm:spPr/>
      <dgm:t>
        <a:bodyPr/>
        <a:lstStyle/>
        <a:p>
          <a:endParaRPr lang="de-AT"/>
        </a:p>
      </dgm:t>
    </dgm:pt>
    <dgm:pt modelId="{32868214-6D4F-4F95-B30F-D98DDA25779F}">
      <dgm:prSet phldrT="[Text]"/>
      <dgm:spPr/>
      <dgm:t>
        <a:bodyPr/>
        <a:lstStyle/>
        <a:p>
          <a:r>
            <a:rPr lang="de-AT" b="1" dirty="0"/>
            <a:t>Beispielitem</a:t>
          </a:r>
          <a:r>
            <a:rPr lang="de-AT" dirty="0"/>
            <a:t>: Ich freunde mich mit Leuten bei der Arbeit an, die ähnliche Fertigkeiten oder Interessen besitzen. </a:t>
          </a:r>
        </a:p>
      </dgm:t>
    </dgm:pt>
    <dgm:pt modelId="{1A40372B-0F72-40A6-BFE2-1C3614B604B8}" type="parTrans" cxnId="{A7D7E0EA-1716-43BB-965F-6ED42D86FF9A}">
      <dgm:prSet/>
      <dgm:spPr/>
      <dgm:t>
        <a:bodyPr/>
        <a:lstStyle/>
        <a:p>
          <a:endParaRPr lang="de-AT"/>
        </a:p>
      </dgm:t>
    </dgm:pt>
    <dgm:pt modelId="{C1CE1901-0851-49D7-89EB-136C0C78DE36}" type="sibTrans" cxnId="{A7D7E0EA-1716-43BB-965F-6ED42D86FF9A}">
      <dgm:prSet/>
      <dgm:spPr/>
      <dgm:t>
        <a:bodyPr/>
        <a:lstStyle/>
        <a:p>
          <a:endParaRPr lang="de-AT"/>
        </a:p>
      </dgm:t>
    </dgm:pt>
    <dgm:pt modelId="{17B511A3-9BEA-4503-85A4-A2A439201342}">
      <dgm:prSet phldrT="[Text]"/>
      <dgm:spPr/>
      <dgm:t>
        <a:bodyPr/>
        <a:lstStyle/>
        <a:p>
          <a:r>
            <a:rPr lang="de-AT" b="1" dirty="0" err="1"/>
            <a:t>Cognitive</a:t>
          </a:r>
          <a:r>
            <a:rPr lang="de-AT" b="1" dirty="0"/>
            <a:t> Crafting</a:t>
          </a:r>
        </a:p>
      </dgm:t>
    </dgm:pt>
    <dgm:pt modelId="{479C0E81-5566-4ADF-AAD7-79426BD93C10}" type="parTrans" cxnId="{5170ECCC-11F1-4C25-AA43-C89CD19BAC3B}">
      <dgm:prSet/>
      <dgm:spPr/>
      <dgm:t>
        <a:bodyPr/>
        <a:lstStyle/>
        <a:p>
          <a:endParaRPr lang="de-AT"/>
        </a:p>
      </dgm:t>
    </dgm:pt>
    <dgm:pt modelId="{9803ACE2-B3D8-4AC0-9683-A78F83877478}" type="sibTrans" cxnId="{5170ECCC-11F1-4C25-AA43-C89CD19BAC3B}">
      <dgm:prSet/>
      <dgm:spPr/>
      <dgm:t>
        <a:bodyPr/>
        <a:lstStyle/>
        <a:p>
          <a:endParaRPr lang="de-AT"/>
        </a:p>
      </dgm:t>
    </dgm:pt>
    <dgm:pt modelId="{ECF1E245-4244-4BDC-971C-D2A9E0F6D4EF}">
      <dgm:prSet phldrT="[Text]"/>
      <dgm:spPr/>
      <dgm:t>
        <a:bodyPr/>
        <a:lstStyle/>
        <a:p>
          <a:r>
            <a:rPr lang="de-AT" dirty="0"/>
            <a:t>Veränderung der Wahr-</a:t>
          </a:r>
          <a:r>
            <a:rPr lang="de-AT" dirty="0" err="1"/>
            <a:t>nehmung</a:t>
          </a:r>
          <a:r>
            <a:rPr lang="de-AT" dirty="0"/>
            <a:t> und Bewertung der Arbeit als integriertes Ganzes oder von einzel-</a:t>
          </a:r>
          <a:r>
            <a:rPr lang="de-AT" dirty="0" err="1"/>
            <a:t>nen</a:t>
          </a:r>
          <a:r>
            <a:rPr lang="de-AT" dirty="0"/>
            <a:t> Arbeitsaufgaben</a:t>
          </a:r>
        </a:p>
      </dgm:t>
    </dgm:pt>
    <dgm:pt modelId="{846ACEF2-5E2C-4C18-9D45-AF8457AA7CB8}" type="parTrans" cxnId="{924CE66A-A9AA-448B-8902-54C74CDDD76C}">
      <dgm:prSet/>
      <dgm:spPr/>
      <dgm:t>
        <a:bodyPr/>
        <a:lstStyle/>
        <a:p>
          <a:endParaRPr lang="de-AT"/>
        </a:p>
      </dgm:t>
    </dgm:pt>
    <dgm:pt modelId="{F4D7FB57-F023-41C2-B9BB-AEA77F550E9F}" type="sibTrans" cxnId="{924CE66A-A9AA-448B-8902-54C74CDDD76C}">
      <dgm:prSet/>
      <dgm:spPr/>
      <dgm:t>
        <a:bodyPr/>
        <a:lstStyle/>
        <a:p>
          <a:endParaRPr lang="de-AT"/>
        </a:p>
      </dgm:t>
    </dgm:pt>
    <dgm:pt modelId="{42CECD9E-DB5D-4AE6-9F93-D305F8B7F1BD}">
      <dgm:prSet phldrT="[Text]"/>
      <dgm:spPr/>
      <dgm:t>
        <a:bodyPr/>
        <a:lstStyle/>
        <a:p>
          <a:r>
            <a:rPr lang="de-AT" b="1" dirty="0"/>
            <a:t>Beispielitem</a:t>
          </a:r>
          <a:r>
            <a:rPr lang="de-AT" dirty="0"/>
            <a:t>: Ich rufe mir in Erinnerung, wie bedeutsam meine Arbeit für die Gesellschaft ist. </a:t>
          </a:r>
        </a:p>
      </dgm:t>
    </dgm:pt>
    <dgm:pt modelId="{2C119747-22FE-48F4-AC6F-B6042D392F06}" type="parTrans" cxnId="{3EA40BB4-F067-47A0-938C-5173BFB629D6}">
      <dgm:prSet/>
      <dgm:spPr/>
      <dgm:t>
        <a:bodyPr/>
        <a:lstStyle/>
        <a:p>
          <a:endParaRPr lang="de-AT"/>
        </a:p>
      </dgm:t>
    </dgm:pt>
    <dgm:pt modelId="{E44DBAF0-BAF8-4CB1-A797-2BA44FDD4B8B}" type="sibTrans" cxnId="{3EA40BB4-F067-47A0-938C-5173BFB629D6}">
      <dgm:prSet/>
      <dgm:spPr/>
      <dgm:t>
        <a:bodyPr/>
        <a:lstStyle/>
        <a:p>
          <a:endParaRPr lang="de-AT"/>
        </a:p>
      </dgm:t>
    </dgm:pt>
    <dgm:pt modelId="{68ACCD08-DF1A-4729-BD0A-9C9CCD4E5352}" type="pres">
      <dgm:prSet presAssocID="{B8ED2690-3AC6-4532-AE10-9E2C39190FDA}" presName="Name0" presStyleCnt="0">
        <dgm:presLayoutVars>
          <dgm:dir/>
          <dgm:animLvl val="lvl"/>
          <dgm:resizeHandles val="exact"/>
        </dgm:presLayoutVars>
      </dgm:prSet>
      <dgm:spPr/>
    </dgm:pt>
    <dgm:pt modelId="{029DBF7B-D3BE-48E6-BAC3-734E756D395D}" type="pres">
      <dgm:prSet presAssocID="{3D384A31-A11C-4754-A257-2665337B9BD0}" presName="composite" presStyleCnt="0"/>
      <dgm:spPr/>
    </dgm:pt>
    <dgm:pt modelId="{EEFAEF81-5F81-47A2-80EC-042D35E5B89F}" type="pres">
      <dgm:prSet presAssocID="{3D384A31-A11C-4754-A257-2665337B9BD0}" presName="parTx" presStyleLbl="alignNode1" presStyleIdx="0" presStyleCnt="3">
        <dgm:presLayoutVars>
          <dgm:chMax val="0"/>
          <dgm:chPref val="0"/>
          <dgm:bulletEnabled val="1"/>
        </dgm:presLayoutVars>
      </dgm:prSet>
      <dgm:spPr/>
    </dgm:pt>
    <dgm:pt modelId="{9AF403CF-2055-4511-ADCD-AD720A8A856F}" type="pres">
      <dgm:prSet presAssocID="{3D384A31-A11C-4754-A257-2665337B9BD0}" presName="desTx" presStyleLbl="alignAccFollowNode1" presStyleIdx="0" presStyleCnt="3">
        <dgm:presLayoutVars>
          <dgm:bulletEnabled val="1"/>
        </dgm:presLayoutVars>
      </dgm:prSet>
      <dgm:spPr/>
    </dgm:pt>
    <dgm:pt modelId="{B5F180F6-ACE3-4078-B20D-E3C217CD2A26}" type="pres">
      <dgm:prSet presAssocID="{11F66EC0-A982-4D72-932C-03185AD047A2}" presName="space" presStyleCnt="0"/>
      <dgm:spPr/>
    </dgm:pt>
    <dgm:pt modelId="{BCA8988D-45EE-4BD3-92FD-BFC822B48598}" type="pres">
      <dgm:prSet presAssocID="{8DA65319-79E8-463E-B7A6-111C7A6C5355}" presName="composite" presStyleCnt="0"/>
      <dgm:spPr/>
    </dgm:pt>
    <dgm:pt modelId="{268C41DD-B426-4CC7-9774-6932235982B3}" type="pres">
      <dgm:prSet presAssocID="{8DA65319-79E8-463E-B7A6-111C7A6C5355}" presName="parTx" presStyleLbl="alignNode1" presStyleIdx="1" presStyleCnt="3">
        <dgm:presLayoutVars>
          <dgm:chMax val="0"/>
          <dgm:chPref val="0"/>
          <dgm:bulletEnabled val="1"/>
        </dgm:presLayoutVars>
      </dgm:prSet>
      <dgm:spPr/>
    </dgm:pt>
    <dgm:pt modelId="{ADD23331-5F0B-4B48-81D1-431C44DB95D9}" type="pres">
      <dgm:prSet presAssocID="{8DA65319-79E8-463E-B7A6-111C7A6C5355}" presName="desTx" presStyleLbl="alignAccFollowNode1" presStyleIdx="1" presStyleCnt="3">
        <dgm:presLayoutVars>
          <dgm:bulletEnabled val="1"/>
        </dgm:presLayoutVars>
      </dgm:prSet>
      <dgm:spPr/>
    </dgm:pt>
    <dgm:pt modelId="{75C0851C-B16D-4D6D-8680-AA0CAECCA528}" type="pres">
      <dgm:prSet presAssocID="{C3760221-7C7D-46C9-914D-433CF9525D35}" presName="space" presStyleCnt="0"/>
      <dgm:spPr/>
    </dgm:pt>
    <dgm:pt modelId="{8EFCF804-2E45-456E-8AA7-7D748988E91B}" type="pres">
      <dgm:prSet presAssocID="{17B511A3-9BEA-4503-85A4-A2A439201342}" presName="composite" presStyleCnt="0"/>
      <dgm:spPr/>
    </dgm:pt>
    <dgm:pt modelId="{983573C9-7C7E-4AF0-B51E-9DB690907311}" type="pres">
      <dgm:prSet presAssocID="{17B511A3-9BEA-4503-85A4-A2A439201342}" presName="parTx" presStyleLbl="alignNode1" presStyleIdx="2" presStyleCnt="3">
        <dgm:presLayoutVars>
          <dgm:chMax val="0"/>
          <dgm:chPref val="0"/>
          <dgm:bulletEnabled val="1"/>
        </dgm:presLayoutVars>
      </dgm:prSet>
      <dgm:spPr/>
    </dgm:pt>
    <dgm:pt modelId="{9708E793-620A-4D74-8DC7-91BD40466E7F}" type="pres">
      <dgm:prSet presAssocID="{17B511A3-9BEA-4503-85A4-A2A439201342}" presName="desTx" presStyleLbl="alignAccFollowNode1" presStyleIdx="2" presStyleCnt="3">
        <dgm:presLayoutVars>
          <dgm:bulletEnabled val="1"/>
        </dgm:presLayoutVars>
      </dgm:prSet>
      <dgm:spPr/>
    </dgm:pt>
  </dgm:ptLst>
  <dgm:cxnLst>
    <dgm:cxn modelId="{DF506322-BCCE-45E3-A2BC-DE6E62183A30}" type="presOf" srcId="{AE285A8A-F15F-4BDD-B5FD-F7B2CA7A0F2E}" destId="{9AF403CF-2055-4511-ADCD-AD720A8A856F}" srcOrd="0" destOrd="1" presId="urn:microsoft.com/office/officeart/2005/8/layout/hList1"/>
    <dgm:cxn modelId="{BB54D627-0442-4CDD-8304-41C9103A500D}" srcId="{B8ED2690-3AC6-4532-AE10-9E2C39190FDA}" destId="{8DA65319-79E8-463E-B7A6-111C7A6C5355}" srcOrd="1" destOrd="0" parTransId="{47D3F286-8C2A-428A-94BF-B51C337191FA}" sibTransId="{C3760221-7C7D-46C9-914D-433CF9525D35}"/>
    <dgm:cxn modelId="{153B4033-7A58-4AE4-9780-8C364D63534E}" type="presOf" srcId="{2EE48B7E-F7BE-40DD-BA32-C202C8431845}" destId="{9AF403CF-2055-4511-ADCD-AD720A8A856F}" srcOrd="0" destOrd="0" presId="urn:microsoft.com/office/officeart/2005/8/layout/hList1"/>
    <dgm:cxn modelId="{E2B1EC3F-4629-43EA-A7C4-88189C6231B5}" type="presOf" srcId="{17B511A3-9BEA-4503-85A4-A2A439201342}" destId="{983573C9-7C7E-4AF0-B51E-9DB690907311}" srcOrd="0" destOrd="0" presId="urn:microsoft.com/office/officeart/2005/8/layout/hList1"/>
    <dgm:cxn modelId="{645C1F43-6C3F-4259-BC2A-9A4A343F0FC7}" type="presOf" srcId="{3D384A31-A11C-4754-A257-2665337B9BD0}" destId="{EEFAEF81-5F81-47A2-80EC-042D35E5B89F}" srcOrd="0" destOrd="0" presId="urn:microsoft.com/office/officeart/2005/8/layout/hList1"/>
    <dgm:cxn modelId="{E4DC6363-EB30-4DBD-8FEF-CFBC126EC8C0}" srcId="{3D384A31-A11C-4754-A257-2665337B9BD0}" destId="{AE285A8A-F15F-4BDD-B5FD-F7B2CA7A0F2E}" srcOrd="1" destOrd="0" parTransId="{72EF9AA6-4DD9-4021-A6C7-9A97F9A350D7}" sibTransId="{50FABF9A-8F7D-4C92-806E-8307BA2F471F}"/>
    <dgm:cxn modelId="{924CE66A-A9AA-448B-8902-54C74CDDD76C}" srcId="{17B511A3-9BEA-4503-85A4-A2A439201342}" destId="{ECF1E245-4244-4BDC-971C-D2A9E0F6D4EF}" srcOrd="0" destOrd="0" parTransId="{846ACEF2-5E2C-4C18-9D45-AF8457AA7CB8}" sibTransId="{F4D7FB57-F023-41C2-B9BB-AEA77F550E9F}"/>
    <dgm:cxn modelId="{B9D2056B-346A-4E94-8046-3F87E28CB2BA}" srcId="{3D384A31-A11C-4754-A257-2665337B9BD0}" destId="{2EE48B7E-F7BE-40DD-BA32-C202C8431845}" srcOrd="0" destOrd="0" parTransId="{8C413638-8F7C-41BC-8A25-116573216BB2}" sibTransId="{E571AE39-1D35-48AF-A93A-AFEA0AE584BA}"/>
    <dgm:cxn modelId="{F898EF83-5997-47DA-B8AF-C769901C0992}" srcId="{B8ED2690-3AC6-4532-AE10-9E2C39190FDA}" destId="{3D384A31-A11C-4754-A257-2665337B9BD0}" srcOrd="0" destOrd="0" parTransId="{BA0D70AF-C0EF-48DC-B3E6-FFD322ECD67F}" sibTransId="{11F66EC0-A982-4D72-932C-03185AD047A2}"/>
    <dgm:cxn modelId="{D99D6B8E-4B94-47DD-B471-A8C0B9DFABE2}" srcId="{8DA65319-79E8-463E-B7A6-111C7A6C5355}" destId="{7CEED0F2-2AEE-4098-A96D-E595236841A1}" srcOrd="0" destOrd="0" parTransId="{DCA7C7A3-E6B0-4348-806A-EF7C731D0D06}" sibTransId="{8B4D954E-8833-4D43-B7F9-FDF0BDF9E501}"/>
    <dgm:cxn modelId="{C8F7DCA2-9F8A-4D73-87A8-6FE4CB8D1020}" type="presOf" srcId="{7CEED0F2-2AEE-4098-A96D-E595236841A1}" destId="{ADD23331-5F0B-4B48-81D1-431C44DB95D9}" srcOrd="0" destOrd="0" presId="urn:microsoft.com/office/officeart/2005/8/layout/hList1"/>
    <dgm:cxn modelId="{3EA40BB4-F067-47A0-938C-5173BFB629D6}" srcId="{17B511A3-9BEA-4503-85A4-A2A439201342}" destId="{42CECD9E-DB5D-4AE6-9F93-D305F8B7F1BD}" srcOrd="1" destOrd="0" parTransId="{2C119747-22FE-48F4-AC6F-B6042D392F06}" sibTransId="{E44DBAF0-BAF8-4CB1-A797-2BA44FDD4B8B}"/>
    <dgm:cxn modelId="{90CF36C4-2582-48BA-9137-6490E2710268}" type="presOf" srcId="{32868214-6D4F-4F95-B30F-D98DDA25779F}" destId="{ADD23331-5F0B-4B48-81D1-431C44DB95D9}" srcOrd="0" destOrd="1" presId="urn:microsoft.com/office/officeart/2005/8/layout/hList1"/>
    <dgm:cxn modelId="{845C66CB-04B3-4D66-B43F-E9F52D6B4193}" type="presOf" srcId="{B8ED2690-3AC6-4532-AE10-9E2C39190FDA}" destId="{68ACCD08-DF1A-4729-BD0A-9C9CCD4E5352}" srcOrd="0" destOrd="0" presId="urn:microsoft.com/office/officeart/2005/8/layout/hList1"/>
    <dgm:cxn modelId="{5170ECCC-11F1-4C25-AA43-C89CD19BAC3B}" srcId="{B8ED2690-3AC6-4532-AE10-9E2C39190FDA}" destId="{17B511A3-9BEA-4503-85A4-A2A439201342}" srcOrd="2" destOrd="0" parTransId="{479C0E81-5566-4ADF-AAD7-79426BD93C10}" sibTransId="{9803ACE2-B3D8-4AC0-9683-A78F83877478}"/>
    <dgm:cxn modelId="{A7D7E0EA-1716-43BB-965F-6ED42D86FF9A}" srcId="{8DA65319-79E8-463E-B7A6-111C7A6C5355}" destId="{32868214-6D4F-4F95-B30F-D98DDA25779F}" srcOrd="1" destOrd="0" parTransId="{1A40372B-0F72-40A6-BFE2-1C3614B604B8}" sibTransId="{C1CE1901-0851-49D7-89EB-136C0C78DE36}"/>
    <dgm:cxn modelId="{FE21D4F2-C7C7-41D5-A21B-FEA0BD5B5CB7}" type="presOf" srcId="{42CECD9E-DB5D-4AE6-9F93-D305F8B7F1BD}" destId="{9708E793-620A-4D74-8DC7-91BD40466E7F}" srcOrd="0" destOrd="1" presId="urn:microsoft.com/office/officeart/2005/8/layout/hList1"/>
    <dgm:cxn modelId="{899B2EF5-F336-468C-8F17-89FE35554304}" type="presOf" srcId="{8DA65319-79E8-463E-B7A6-111C7A6C5355}" destId="{268C41DD-B426-4CC7-9774-6932235982B3}" srcOrd="0" destOrd="0" presId="urn:microsoft.com/office/officeart/2005/8/layout/hList1"/>
    <dgm:cxn modelId="{78C35AFA-31AF-451C-BCB9-F56FE852E073}" type="presOf" srcId="{ECF1E245-4244-4BDC-971C-D2A9E0F6D4EF}" destId="{9708E793-620A-4D74-8DC7-91BD40466E7F}" srcOrd="0" destOrd="0" presId="urn:microsoft.com/office/officeart/2005/8/layout/hList1"/>
    <dgm:cxn modelId="{7E9243A8-33EE-47E8-9360-0A40D8C6547E}" type="presParOf" srcId="{68ACCD08-DF1A-4729-BD0A-9C9CCD4E5352}" destId="{029DBF7B-D3BE-48E6-BAC3-734E756D395D}" srcOrd="0" destOrd="0" presId="urn:microsoft.com/office/officeart/2005/8/layout/hList1"/>
    <dgm:cxn modelId="{47EE1A58-4B74-4176-B4AB-C54B7235E4F3}" type="presParOf" srcId="{029DBF7B-D3BE-48E6-BAC3-734E756D395D}" destId="{EEFAEF81-5F81-47A2-80EC-042D35E5B89F}" srcOrd="0" destOrd="0" presId="urn:microsoft.com/office/officeart/2005/8/layout/hList1"/>
    <dgm:cxn modelId="{42698CF3-ABE4-4050-AFD3-F6225B38CD62}" type="presParOf" srcId="{029DBF7B-D3BE-48E6-BAC3-734E756D395D}" destId="{9AF403CF-2055-4511-ADCD-AD720A8A856F}" srcOrd="1" destOrd="0" presId="urn:microsoft.com/office/officeart/2005/8/layout/hList1"/>
    <dgm:cxn modelId="{EB99C266-0CCF-4EFF-B7BC-0C707D722030}" type="presParOf" srcId="{68ACCD08-DF1A-4729-BD0A-9C9CCD4E5352}" destId="{B5F180F6-ACE3-4078-B20D-E3C217CD2A26}" srcOrd="1" destOrd="0" presId="urn:microsoft.com/office/officeart/2005/8/layout/hList1"/>
    <dgm:cxn modelId="{0BA5E155-667B-4E88-A572-429B612A2C1F}" type="presParOf" srcId="{68ACCD08-DF1A-4729-BD0A-9C9CCD4E5352}" destId="{BCA8988D-45EE-4BD3-92FD-BFC822B48598}" srcOrd="2" destOrd="0" presId="urn:microsoft.com/office/officeart/2005/8/layout/hList1"/>
    <dgm:cxn modelId="{6B712E4B-A658-4AC5-8FBC-1357CC3D2661}" type="presParOf" srcId="{BCA8988D-45EE-4BD3-92FD-BFC822B48598}" destId="{268C41DD-B426-4CC7-9774-6932235982B3}" srcOrd="0" destOrd="0" presId="urn:microsoft.com/office/officeart/2005/8/layout/hList1"/>
    <dgm:cxn modelId="{54AB4C67-80ED-4943-9F70-9E2B98BD3615}" type="presParOf" srcId="{BCA8988D-45EE-4BD3-92FD-BFC822B48598}" destId="{ADD23331-5F0B-4B48-81D1-431C44DB95D9}" srcOrd="1" destOrd="0" presId="urn:microsoft.com/office/officeart/2005/8/layout/hList1"/>
    <dgm:cxn modelId="{8F9173C1-4164-40EF-9E4D-BC56B64C689C}" type="presParOf" srcId="{68ACCD08-DF1A-4729-BD0A-9C9CCD4E5352}" destId="{75C0851C-B16D-4D6D-8680-AA0CAECCA528}" srcOrd="3" destOrd="0" presId="urn:microsoft.com/office/officeart/2005/8/layout/hList1"/>
    <dgm:cxn modelId="{CB84A3FC-6EB2-4B56-8D74-5B8373B559C0}" type="presParOf" srcId="{68ACCD08-DF1A-4729-BD0A-9C9CCD4E5352}" destId="{8EFCF804-2E45-456E-8AA7-7D748988E91B}" srcOrd="4" destOrd="0" presId="urn:microsoft.com/office/officeart/2005/8/layout/hList1"/>
    <dgm:cxn modelId="{49B0786B-20D6-460E-9705-103C51FFD196}" type="presParOf" srcId="{8EFCF804-2E45-456E-8AA7-7D748988E91B}" destId="{983573C9-7C7E-4AF0-B51E-9DB690907311}" srcOrd="0" destOrd="0" presId="urn:microsoft.com/office/officeart/2005/8/layout/hList1"/>
    <dgm:cxn modelId="{59F7570F-FD43-47D0-9FE9-78EEA72C3622}" type="presParOf" srcId="{8EFCF804-2E45-456E-8AA7-7D748988E91B}" destId="{9708E793-620A-4D74-8DC7-91BD40466E7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0D19A-C26A-413B-8550-A707F48A58F7}">
      <dsp:nvSpPr>
        <dsp:cNvPr id="0" name=""/>
        <dsp:cNvSpPr/>
      </dsp:nvSpPr>
      <dsp:spPr>
        <a:xfrm>
          <a:off x="1872466" y="-257689"/>
          <a:ext cx="4383067" cy="4383067"/>
        </a:xfrm>
        <a:prstGeom prst="circularArrow">
          <a:avLst>
            <a:gd name="adj1" fmla="val 5689"/>
            <a:gd name="adj2" fmla="val 340510"/>
            <a:gd name="adj3" fmla="val 12378263"/>
            <a:gd name="adj4" fmla="val 18300937"/>
            <a:gd name="adj5" fmla="val 5908"/>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23DC91-5DC0-4485-8E66-DE9B3A0FA15B}">
      <dsp:nvSpPr>
        <dsp:cNvPr id="0" name=""/>
        <dsp:cNvSpPr/>
      </dsp:nvSpPr>
      <dsp:spPr>
        <a:xfrm>
          <a:off x="2508249" y="1387"/>
          <a:ext cx="3111499" cy="1555749"/>
        </a:xfrm>
        <a:prstGeom prst="roundRect">
          <a:avLst/>
        </a:prstGeom>
        <a:solidFill>
          <a:schemeClr val="accent3">
            <a:lumMod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de-AT" sz="4100" b="1" kern="1200" dirty="0"/>
            <a:t>Objekt</a:t>
          </a:r>
          <a:r>
            <a:rPr lang="de-AT" sz="4100" kern="1200" dirty="0"/>
            <a:t> (Referenz)</a:t>
          </a:r>
        </a:p>
      </dsp:txBody>
      <dsp:txXfrm>
        <a:off x="2584194" y="77332"/>
        <a:ext cx="2959609" cy="1403859"/>
      </dsp:txXfrm>
    </dsp:sp>
    <dsp:sp modelId="{0AD349E2-79DD-45F0-9C1D-6667A587C287}">
      <dsp:nvSpPr>
        <dsp:cNvPr id="0" name=""/>
        <dsp:cNvSpPr/>
      </dsp:nvSpPr>
      <dsp:spPr>
        <a:xfrm>
          <a:off x="5016500" y="2878673"/>
          <a:ext cx="3111499" cy="1555749"/>
        </a:xfrm>
        <a:prstGeom prst="roundRect">
          <a:avLst/>
        </a:prstGeom>
        <a:solidFill>
          <a:schemeClr val="accent3">
            <a:lumMod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de-AT" sz="4100" b="1" kern="1200" dirty="0"/>
            <a:t>Adressat</a:t>
          </a:r>
        </a:p>
      </dsp:txBody>
      <dsp:txXfrm>
        <a:off x="5092445" y="2954618"/>
        <a:ext cx="2959609" cy="1403859"/>
      </dsp:txXfrm>
    </dsp:sp>
    <dsp:sp modelId="{8D4823A7-4281-499F-8045-E6A3E7EC66ED}">
      <dsp:nvSpPr>
        <dsp:cNvPr id="0" name=""/>
        <dsp:cNvSpPr/>
      </dsp:nvSpPr>
      <dsp:spPr>
        <a:xfrm>
          <a:off x="0" y="2878640"/>
          <a:ext cx="3111499" cy="1555749"/>
        </a:xfrm>
        <a:prstGeom prst="roundRect">
          <a:avLst/>
        </a:prstGeom>
        <a:solidFill>
          <a:schemeClr val="accent3">
            <a:lumMod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de-AT" sz="4100" b="1" kern="1200" dirty="0"/>
            <a:t>Sender</a:t>
          </a:r>
        </a:p>
      </dsp:txBody>
      <dsp:txXfrm>
        <a:off x="75945" y="2954585"/>
        <a:ext cx="2959609" cy="14038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FAEF81-5F81-47A2-80EC-042D35E5B89F}">
      <dsp:nvSpPr>
        <dsp:cNvPr id="0" name=""/>
        <dsp:cNvSpPr/>
      </dsp:nvSpPr>
      <dsp:spPr>
        <a:xfrm>
          <a:off x="3446" y="162342"/>
          <a:ext cx="3360586" cy="6048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de-AT" sz="2100" b="1" kern="1200" dirty="0"/>
            <a:t>Task Crafting</a:t>
          </a:r>
        </a:p>
      </dsp:txBody>
      <dsp:txXfrm>
        <a:off x="3446" y="162342"/>
        <a:ext cx="3360586" cy="604800"/>
      </dsp:txXfrm>
    </dsp:sp>
    <dsp:sp modelId="{9AF403CF-2055-4511-ADCD-AD720A8A856F}">
      <dsp:nvSpPr>
        <dsp:cNvPr id="0" name=""/>
        <dsp:cNvSpPr/>
      </dsp:nvSpPr>
      <dsp:spPr>
        <a:xfrm>
          <a:off x="3446" y="767143"/>
          <a:ext cx="3360586" cy="2882250"/>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de-AT" sz="2100" kern="1200" dirty="0"/>
            <a:t>Veränderung der Anzahl, des Umfangs oder der Art der geleisteten Arbeitstätigkeiten </a:t>
          </a:r>
        </a:p>
        <a:p>
          <a:pPr marL="228600" lvl="1" indent="-228600" algn="l" defTabSz="933450">
            <a:lnSpc>
              <a:spcPct val="90000"/>
            </a:lnSpc>
            <a:spcBef>
              <a:spcPct val="0"/>
            </a:spcBef>
            <a:spcAft>
              <a:spcPct val="15000"/>
            </a:spcAft>
            <a:buChar char="•"/>
          </a:pPr>
          <a:r>
            <a:rPr lang="de-AT" sz="2100" b="1" kern="1200" dirty="0"/>
            <a:t>Beispielitem</a:t>
          </a:r>
          <a:r>
            <a:rPr lang="de-AT" sz="2100" kern="1200" dirty="0"/>
            <a:t>: Ich führe neue Aufgaben ein, die besser zu meinen Fertigkeiten und Interessen passen.</a:t>
          </a:r>
        </a:p>
      </dsp:txBody>
      <dsp:txXfrm>
        <a:off x="3446" y="767143"/>
        <a:ext cx="3360586" cy="2882250"/>
      </dsp:txXfrm>
    </dsp:sp>
    <dsp:sp modelId="{268C41DD-B426-4CC7-9774-6932235982B3}">
      <dsp:nvSpPr>
        <dsp:cNvPr id="0" name=""/>
        <dsp:cNvSpPr/>
      </dsp:nvSpPr>
      <dsp:spPr>
        <a:xfrm>
          <a:off x="3834514" y="162342"/>
          <a:ext cx="3360586" cy="6048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de-AT" sz="2100" b="1" kern="1200" dirty="0"/>
            <a:t>Relational Crafting</a:t>
          </a:r>
        </a:p>
      </dsp:txBody>
      <dsp:txXfrm>
        <a:off x="3834514" y="162342"/>
        <a:ext cx="3360586" cy="604800"/>
      </dsp:txXfrm>
    </dsp:sp>
    <dsp:sp modelId="{ADD23331-5F0B-4B48-81D1-431C44DB95D9}">
      <dsp:nvSpPr>
        <dsp:cNvPr id="0" name=""/>
        <dsp:cNvSpPr/>
      </dsp:nvSpPr>
      <dsp:spPr>
        <a:xfrm>
          <a:off x="3834514" y="767143"/>
          <a:ext cx="3360586" cy="2882250"/>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de-AT" sz="2100" kern="1200" dirty="0"/>
            <a:t>Änderung der Qualität oder Menge der Interaktionen mit anderen am Arbeitsplatz</a:t>
          </a:r>
        </a:p>
        <a:p>
          <a:pPr marL="228600" lvl="1" indent="-228600" algn="l" defTabSz="933450">
            <a:lnSpc>
              <a:spcPct val="90000"/>
            </a:lnSpc>
            <a:spcBef>
              <a:spcPct val="0"/>
            </a:spcBef>
            <a:spcAft>
              <a:spcPct val="15000"/>
            </a:spcAft>
            <a:buChar char="•"/>
          </a:pPr>
          <a:r>
            <a:rPr lang="de-AT" sz="2100" b="1" kern="1200" dirty="0"/>
            <a:t>Beispielitem</a:t>
          </a:r>
          <a:r>
            <a:rPr lang="de-AT" sz="2100" kern="1200" dirty="0"/>
            <a:t>: Ich freunde mich mit Leuten bei der Arbeit an, die ähnliche Fertigkeiten oder Interessen besitzen. </a:t>
          </a:r>
        </a:p>
      </dsp:txBody>
      <dsp:txXfrm>
        <a:off x="3834514" y="767143"/>
        <a:ext cx="3360586" cy="2882250"/>
      </dsp:txXfrm>
    </dsp:sp>
    <dsp:sp modelId="{983573C9-7C7E-4AF0-B51E-9DB690907311}">
      <dsp:nvSpPr>
        <dsp:cNvPr id="0" name=""/>
        <dsp:cNvSpPr/>
      </dsp:nvSpPr>
      <dsp:spPr>
        <a:xfrm>
          <a:off x="7665583" y="162342"/>
          <a:ext cx="3360586" cy="604800"/>
        </a:xfrm>
        <a:prstGeom prst="rect">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de-AT" sz="2100" b="1" kern="1200" dirty="0" err="1"/>
            <a:t>Cognitive</a:t>
          </a:r>
          <a:r>
            <a:rPr lang="de-AT" sz="2100" b="1" kern="1200" dirty="0"/>
            <a:t> Crafting</a:t>
          </a:r>
        </a:p>
      </dsp:txBody>
      <dsp:txXfrm>
        <a:off x="7665583" y="162342"/>
        <a:ext cx="3360586" cy="604800"/>
      </dsp:txXfrm>
    </dsp:sp>
    <dsp:sp modelId="{9708E793-620A-4D74-8DC7-91BD40466E7F}">
      <dsp:nvSpPr>
        <dsp:cNvPr id="0" name=""/>
        <dsp:cNvSpPr/>
      </dsp:nvSpPr>
      <dsp:spPr>
        <a:xfrm>
          <a:off x="7665583" y="767143"/>
          <a:ext cx="3360586" cy="2882250"/>
        </a:xfrm>
        <a:prstGeom prst="rect">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de-AT" sz="2100" kern="1200" dirty="0"/>
            <a:t>Veränderung der Wahr-</a:t>
          </a:r>
          <a:r>
            <a:rPr lang="de-AT" sz="2100" kern="1200" dirty="0" err="1"/>
            <a:t>nehmung</a:t>
          </a:r>
          <a:r>
            <a:rPr lang="de-AT" sz="2100" kern="1200" dirty="0"/>
            <a:t> und Bewertung der Arbeit als integriertes Ganzes oder von einzel-</a:t>
          </a:r>
          <a:r>
            <a:rPr lang="de-AT" sz="2100" kern="1200" dirty="0" err="1"/>
            <a:t>nen</a:t>
          </a:r>
          <a:r>
            <a:rPr lang="de-AT" sz="2100" kern="1200" dirty="0"/>
            <a:t> Arbeitsaufgaben</a:t>
          </a:r>
        </a:p>
        <a:p>
          <a:pPr marL="228600" lvl="1" indent="-228600" algn="l" defTabSz="933450">
            <a:lnSpc>
              <a:spcPct val="90000"/>
            </a:lnSpc>
            <a:spcBef>
              <a:spcPct val="0"/>
            </a:spcBef>
            <a:spcAft>
              <a:spcPct val="15000"/>
            </a:spcAft>
            <a:buChar char="•"/>
          </a:pPr>
          <a:r>
            <a:rPr lang="de-AT" sz="2100" b="1" kern="1200" dirty="0"/>
            <a:t>Beispielitem</a:t>
          </a:r>
          <a:r>
            <a:rPr lang="de-AT" sz="2100" kern="1200" dirty="0"/>
            <a:t>: Ich rufe mir in Erinnerung, wie bedeutsam meine Arbeit für die Gesellschaft ist. </a:t>
          </a:r>
        </a:p>
      </dsp:txBody>
      <dsp:txXfrm>
        <a:off x="7665583" y="767143"/>
        <a:ext cx="3360586" cy="2882250"/>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AE45E4-E371-41C7-89E4-859C33B41761}" type="datetimeFigureOut">
              <a:rPr lang="de-AT" smtClean="0"/>
              <a:t>14.03.2025</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435986-EF23-41B4-BED9-76F5732E5E5E}" type="slidenum">
              <a:rPr lang="de-AT" smtClean="0"/>
              <a:t>‹Nr.›</a:t>
            </a:fld>
            <a:endParaRPr lang="de-AT"/>
          </a:p>
        </p:txBody>
      </p:sp>
    </p:spTree>
    <p:extLst>
      <p:ext uri="{BB962C8B-B14F-4D97-AF65-F5344CB8AC3E}">
        <p14:creationId xmlns:p14="http://schemas.microsoft.com/office/powerpoint/2010/main" val="3441204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F2435986-EF23-41B4-BED9-76F5732E5E5E}" type="slidenum">
              <a:rPr lang="de-AT" smtClean="0"/>
              <a:t>3</a:t>
            </a:fld>
            <a:endParaRPr lang="de-AT"/>
          </a:p>
        </p:txBody>
      </p:sp>
    </p:spTree>
    <p:extLst>
      <p:ext uri="{BB962C8B-B14F-4D97-AF65-F5344CB8AC3E}">
        <p14:creationId xmlns:p14="http://schemas.microsoft.com/office/powerpoint/2010/main" val="2806611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F2435986-EF23-41B4-BED9-76F5732E5E5E}" type="slidenum">
              <a:rPr lang="de-AT" smtClean="0"/>
              <a:t>5</a:t>
            </a:fld>
            <a:endParaRPr lang="de-AT"/>
          </a:p>
        </p:txBody>
      </p:sp>
    </p:spTree>
    <p:extLst>
      <p:ext uri="{BB962C8B-B14F-4D97-AF65-F5344CB8AC3E}">
        <p14:creationId xmlns:p14="http://schemas.microsoft.com/office/powerpoint/2010/main" val="151918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F2435986-EF23-41B4-BED9-76F5732E5E5E}" type="slidenum">
              <a:rPr lang="de-AT" smtClean="0"/>
              <a:t>12</a:t>
            </a:fld>
            <a:endParaRPr lang="de-AT"/>
          </a:p>
        </p:txBody>
      </p:sp>
    </p:spTree>
    <p:extLst>
      <p:ext uri="{BB962C8B-B14F-4D97-AF65-F5344CB8AC3E}">
        <p14:creationId xmlns:p14="http://schemas.microsoft.com/office/powerpoint/2010/main" val="2141816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3/14/2025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3/14/2025</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de-DE"/>
              <a:t>Mastertitelformat bearbeiten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de-DE"/>
              <a:t>Mastertitelformat bearbeiten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3/14/2025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de-DE"/>
              <a:t>Mastertitelformat bearbeiten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de-DE"/>
              <a:t>Mastertitelformat bearbeiten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3/14/2025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de-DE"/>
              <a:t>Mastertitelformat bearbeiten</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de-DE"/>
              <a:t>Mastertitelformat bearbeiten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3/14/2025</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3/14/2025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3/14/2025</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‹Nr.›</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4DA849-2C75-117B-68B5-587C1605E1F4}"/>
              </a:ext>
            </a:extLst>
          </p:cNvPr>
          <p:cNvSpPr>
            <a:spLocks noGrp="1"/>
          </p:cNvSpPr>
          <p:nvPr>
            <p:ph type="ctrTitle"/>
          </p:nvPr>
        </p:nvSpPr>
        <p:spPr>
          <a:xfrm>
            <a:off x="581191" y="816145"/>
            <a:ext cx="10993549" cy="1475013"/>
          </a:xfrm>
        </p:spPr>
        <p:txBody>
          <a:bodyPr>
            <a:normAutofit/>
          </a:bodyPr>
          <a:lstStyle/>
          <a:p>
            <a:r>
              <a:rPr lang="de-AT" sz="4000" b="1" dirty="0"/>
              <a:t>Souveränität und Anerkennung</a:t>
            </a:r>
            <a:br>
              <a:rPr lang="de-AT" sz="4000" dirty="0"/>
            </a:br>
            <a:r>
              <a:rPr lang="de-AT" sz="4000" dirty="0"/>
              <a:t>Die Relevanz für Beschäftigte</a:t>
            </a:r>
          </a:p>
        </p:txBody>
      </p:sp>
      <p:sp>
        <p:nvSpPr>
          <p:cNvPr id="3" name="Untertitel 2">
            <a:extLst>
              <a:ext uri="{FF2B5EF4-FFF2-40B4-BE49-F238E27FC236}">
                <a16:creationId xmlns:a16="http://schemas.microsoft.com/office/drawing/2014/main" id="{4E6B24CA-CC1A-036C-CD00-8CB685A16867}"/>
              </a:ext>
            </a:extLst>
          </p:cNvPr>
          <p:cNvSpPr>
            <a:spLocks noGrp="1"/>
          </p:cNvSpPr>
          <p:nvPr>
            <p:ph type="subTitle" idx="1"/>
          </p:nvPr>
        </p:nvSpPr>
        <p:spPr>
          <a:xfrm>
            <a:off x="581193" y="2291159"/>
            <a:ext cx="11101725" cy="734142"/>
          </a:xfrm>
        </p:spPr>
        <p:txBody>
          <a:bodyPr>
            <a:normAutofit fontScale="62500" lnSpcReduction="20000"/>
          </a:bodyPr>
          <a:lstStyle/>
          <a:p>
            <a:r>
              <a:rPr lang="de-AT" sz="2500" b="1" dirty="0"/>
              <a:t>Prof. Dr. Ralph Sichler – Bertha von Suttner Privatuniversität St. Pölten (A)</a:t>
            </a:r>
          </a:p>
          <a:p>
            <a:r>
              <a:rPr lang="de-AT" sz="1800" dirty="0"/>
              <a:t>13. Konferenz zur sozialen Spaltung „Arbeitswelt zwischen Fremdbestimmung und demokratischer Praxis“, AG Soziales Hamburg am 13. 02.2025</a:t>
            </a:r>
          </a:p>
        </p:txBody>
      </p:sp>
      <p:pic>
        <p:nvPicPr>
          <p:cNvPr id="6146" name="Picture 2" descr="Pressedownloads | Suttner Universität">
            <a:extLst>
              <a:ext uri="{FF2B5EF4-FFF2-40B4-BE49-F238E27FC236}">
                <a16:creationId xmlns:a16="http://schemas.microsoft.com/office/drawing/2014/main" id="{79F55853-5EBB-FE92-3712-AB68B2DB8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8876" y="3025300"/>
            <a:ext cx="3679470" cy="34095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0972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1D3C18-714C-69E2-D237-2C78AE22F653}"/>
              </a:ext>
            </a:extLst>
          </p:cNvPr>
          <p:cNvSpPr>
            <a:spLocks noGrp="1"/>
          </p:cNvSpPr>
          <p:nvPr>
            <p:ph type="title"/>
          </p:nvPr>
        </p:nvSpPr>
        <p:spPr/>
        <p:txBody>
          <a:bodyPr/>
          <a:lstStyle/>
          <a:p>
            <a:r>
              <a:rPr lang="de-AT" dirty="0"/>
              <a:t>Job Crafting</a:t>
            </a:r>
          </a:p>
        </p:txBody>
      </p:sp>
      <p:sp>
        <p:nvSpPr>
          <p:cNvPr id="3" name="Inhaltsplatzhalter 2">
            <a:extLst>
              <a:ext uri="{FF2B5EF4-FFF2-40B4-BE49-F238E27FC236}">
                <a16:creationId xmlns:a16="http://schemas.microsoft.com/office/drawing/2014/main" id="{CCADD9AC-EAAA-F7AB-2C46-206DD63E2924}"/>
              </a:ext>
            </a:extLst>
          </p:cNvPr>
          <p:cNvSpPr>
            <a:spLocks noGrp="1"/>
          </p:cNvSpPr>
          <p:nvPr>
            <p:ph idx="1"/>
          </p:nvPr>
        </p:nvSpPr>
        <p:spPr>
          <a:xfrm>
            <a:off x="581192" y="2180496"/>
            <a:ext cx="11029615" cy="3975348"/>
          </a:xfrm>
        </p:spPr>
        <p:txBody>
          <a:bodyPr/>
          <a:lstStyle/>
          <a:p>
            <a:r>
              <a:rPr lang="de-AT" dirty="0"/>
              <a:t>Job Crafting ist ein selbst initiierter, proaktiver, individuell gesteuerter Gestaltungsprozess zur Veränderung von Merkmalen der eigenen Arbeit. Ziel dabei ist, diese besser mit persönlichen Bedürfnissen und Kompetenzen in Einklang zu bringen.​</a:t>
            </a:r>
          </a:p>
          <a:p>
            <a:r>
              <a:rPr lang="de-AT" dirty="0"/>
              <a:t>Mitarbeitende setzen die ihnen zugewiesenen Stellenbeschreibungen nicht immer 1:1 um, sondern gestalten ihre Arbeit aktiv oft so, dass sie ihren Vorstellungen und Vorlieben besser entspricht.​</a:t>
            </a:r>
          </a:p>
          <a:p>
            <a:r>
              <a:rPr lang="de-AT" dirty="0"/>
              <a:t>Traditionelles Job-Design konzentriert sich typischerweise darauf, wie Vorgesetzte Arbeitsplätze für ihre Mitarbeitenden definieren und gestalten.​</a:t>
            </a:r>
          </a:p>
          <a:p>
            <a:r>
              <a:rPr lang="de-AT" dirty="0"/>
              <a:t>Job Crafting stellt eine Umkehrung dar: die Neugestaltung wird von den Mitarbeitenden selbst initiiert und vorangetrieben, nicht mit dem Arbeitgeber ausgehandelt und vom Management möglicherweise nicht einmal bemerkt.​</a:t>
            </a:r>
          </a:p>
        </p:txBody>
      </p:sp>
      <p:pic>
        <p:nvPicPr>
          <p:cNvPr id="4" name="Picture 2" descr="Pressedownloads | Suttner Universität">
            <a:extLst>
              <a:ext uri="{FF2B5EF4-FFF2-40B4-BE49-F238E27FC236}">
                <a16:creationId xmlns:a16="http://schemas.microsoft.com/office/drawing/2014/main" id="{97DC2504-69BA-CD2B-FD1A-DE6EAFB94E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04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B16FF7-0EFD-F7CE-B5AE-4BEDFC429D58}"/>
              </a:ext>
            </a:extLst>
          </p:cNvPr>
          <p:cNvSpPr>
            <a:spLocks noGrp="1"/>
          </p:cNvSpPr>
          <p:nvPr>
            <p:ph type="title"/>
          </p:nvPr>
        </p:nvSpPr>
        <p:spPr/>
        <p:txBody>
          <a:bodyPr/>
          <a:lstStyle/>
          <a:p>
            <a:r>
              <a:rPr lang="de-AT" dirty="0"/>
              <a:t>Job Crafting Dimensionen</a:t>
            </a:r>
          </a:p>
        </p:txBody>
      </p:sp>
      <p:graphicFrame>
        <p:nvGraphicFramePr>
          <p:cNvPr id="4" name="Inhaltsplatzhalter 7">
            <a:extLst>
              <a:ext uri="{FF2B5EF4-FFF2-40B4-BE49-F238E27FC236}">
                <a16:creationId xmlns:a16="http://schemas.microsoft.com/office/drawing/2014/main" id="{219B50C9-DCF8-072A-9BDB-E95BDBA0EA0B}"/>
              </a:ext>
            </a:extLst>
          </p:cNvPr>
          <p:cNvGraphicFramePr>
            <a:graphicFrameLocks noGrp="1"/>
          </p:cNvGraphicFramePr>
          <p:nvPr>
            <p:ph idx="1"/>
            <p:extLst>
              <p:ext uri="{D42A27DB-BD31-4B8C-83A1-F6EECF244321}">
                <p14:modId xmlns:p14="http://schemas.microsoft.com/office/powerpoint/2010/main" val="226564955"/>
              </p:ext>
            </p:extLst>
          </p:nvPr>
        </p:nvGraphicFramePr>
        <p:xfrm>
          <a:off x="581192" y="2470826"/>
          <a:ext cx="11029616" cy="3811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feld 4">
            <a:extLst>
              <a:ext uri="{FF2B5EF4-FFF2-40B4-BE49-F238E27FC236}">
                <a16:creationId xmlns:a16="http://schemas.microsoft.com/office/drawing/2014/main" id="{502F065D-1C02-B290-7A4E-69DED3D5E930}"/>
              </a:ext>
            </a:extLst>
          </p:cNvPr>
          <p:cNvSpPr txBox="1"/>
          <p:nvPr/>
        </p:nvSpPr>
        <p:spPr>
          <a:xfrm>
            <a:off x="581192" y="1955259"/>
            <a:ext cx="5679632" cy="461665"/>
          </a:xfrm>
          <a:prstGeom prst="rect">
            <a:avLst/>
          </a:prstGeom>
          <a:noFill/>
        </p:spPr>
        <p:txBody>
          <a:bodyPr wrap="none" rtlCol="0">
            <a:spAutoFit/>
          </a:bodyPr>
          <a:lstStyle/>
          <a:p>
            <a:r>
              <a:rPr lang="de-AT" sz="2400" b="1" dirty="0">
                <a:solidFill>
                  <a:srgbClr val="002060"/>
                </a:solidFill>
              </a:rPr>
              <a:t>Rollen- und tätigkeitsbasierter Ansatz:</a:t>
            </a:r>
          </a:p>
        </p:txBody>
      </p:sp>
      <p:pic>
        <p:nvPicPr>
          <p:cNvPr id="6" name="Picture 2" descr="Pressedownloads | Suttner Universität">
            <a:extLst>
              <a:ext uri="{FF2B5EF4-FFF2-40B4-BE49-F238E27FC236}">
                <a16:creationId xmlns:a16="http://schemas.microsoft.com/office/drawing/2014/main" id="{F9E34EA5-15C4-B038-7B02-7F8E8E4C417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146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23" name="Rectangle 4122">
            <a:extLst>
              <a:ext uri="{FF2B5EF4-FFF2-40B4-BE49-F238E27FC236}">
                <a16:creationId xmlns:a16="http://schemas.microsoft.com/office/drawing/2014/main" id="{A078A52F-85EA-4C0B-962B-D9D9DD4DD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4125" name="Rectangle 4124">
            <a:extLst>
              <a:ext uri="{FF2B5EF4-FFF2-40B4-BE49-F238E27FC236}">
                <a16:creationId xmlns:a16="http://schemas.microsoft.com/office/drawing/2014/main" id="{919797D5-5700-4683-B30A-5B4D56CB82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4127" name="Rectangle 4126">
            <a:extLst>
              <a:ext uri="{FF2B5EF4-FFF2-40B4-BE49-F238E27FC236}">
                <a16:creationId xmlns:a16="http://schemas.microsoft.com/office/drawing/2014/main" id="{4856A7B9-9801-42EC-A4C9-7E22A56EF5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4129" name="Rectangle 4128">
            <a:extLst>
              <a:ext uri="{FF2B5EF4-FFF2-40B4-BE49-F238E27FC236}">
                <a16:creationId xmlns:a16="http://schemas.microsoft.com/office/drawing/2014/main" id="{8AD54DB8-C150-4290-85D6-F5B0262BFE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useBgFill="1">
        <p:nvSpPr>
          <p:cNvPr id="4131" name="Rectangle 4130">
            <a:extLst>
              <a:ext uri="{FF2B5EF4-FFF2-40B4-BE49-F238E27FC236}">
                <a16:creationId xmlns:a16="http://schemas.microsoft.com/office/drawing/2014/main" id="{28D511D2-9CF1-40DE-BB88-A5A48A0E8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engagiertes publikum, das bei einer geschäftsveranstaltung die hände hebt - auditorium stock-fotos und bilder">
            <a:extLst>
              <a:ext uri="{FF2B5EF4-FFF2-40B4-BE49-F238E27FC236}">
                <a16:creationId xmlns:a16="http://schemas.microsoft.com/office/drawing/2014/main" id="{1FA23A8C-F170-783E-CC89-0BA2A8569EDC}"/>
              </a:ext>
            </a:extLst>
          </p:cNvPr>
          <p:cNvPicPr>
            <a:picLocks noGrp="1" noChangeAspect="1" noChangeArrowheads="1"/>
          </p:cNvPicPr>
          <p:nvPr>
            <p:ph type="pic" idx="1"/>
          </p:nvPr>
        </p:nvPicPr>
        <p:blipFill>
          <a:blip r:embed="rId3">
            <a:extLst>
              <a:ext uri="{28A0092B-C50C-407E-A947-70E740481C1C}">
                <a14:useLocalDpi xmlns:a14="http://schemas.microsoft.com/office/drawing/2010/main" val="0"/>
              </a:ext>
            </a:extLst>
          </a:blip>
          <a:srcRect t="14449"/>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grpSp>
        <p:nvGrpSpPr>
          <p:cNvPr id="4133" name="Group 4132">
            <a:extLst>
              <a:ext uri="{FF2B5EF4-FFF2-40B4-BE49-F238E27FC236}">
                <a16:creationId xmlns:a16="http://schemas.microsoft.com/office/drawing/2014/main" id="{40ADCA80-A0B1-4379-94EC-0A1A73BE1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8" y="457200"/>
            <a:ext cx="3703320" cy="5935132"/>
            <a:chOff x="438068" y="457200"/>
            <a:chExt cx="3703320" cy="5935132"/>
          </a:xfrm>
        </p:grpSpPr>
        <p:sp>
          <p:nvSpPr>
            <p:cNvPr id="4134" name="Rectangle 4133">
              <a:extLst>
                <a:ext uri="{FF2B5EF4-FFF2-40B4-BE49-F238E27FC236}">
                  <a16:creationId xmlns:a16="http://schemas.microsoft.com/office/drawing/2014/main" id="{1EB4D79C-3A0E-4CB5-9A3D-BB816FD52C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618067"/>
              <a:ext cx="3702134"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sp>
          <p:nvSpPr>
            <p:cNvPr id="4135" name="Rectangle 4134">
              <a:extLst>
                <a:ext uri="{FF2B5EF4-FFF2-40B4-BE49-F238E27FC236}">
                  <a16:creationId xmlns:a16="http://schemas.microsoft.com/office/drawing/2014/main" id="{3839C3D0-536E-4C48-A1C1-D9B718A843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de-AT"/>
            </a:p>
          </p:txBody>
        </p:sp>
      </p:grpSp>
      <p:sp>
        <p:nvSpPr>
          <p:cNvPr id="2" name="Titel 1">
            <a:extLst>
              <a:ext uri="{FF2B5EF4-FFF2-40B4-BE49-F238E27FC236}">
                <a16:creationId xmlns:a16="http://schemas.microsoft.com/office/drawing/2014/main" id="{E6711C1B-AE1A-4478-F13F-EA6896A6E276}"/>
              </a:ext>
            </a:extLst>
          </p:cNvPr>
          <p:cNvSpPr>
            <a:spLocks noGrp="1"/>
          </p:cNvSpPr>
          <p:nvPr>
            <p:ph type="title"/>
          </p:nvPr>
        </p:nvSpPr>
        <p:spPr>
          <a:xfrm>
            <a:off x="584200" y="2142067"/>
            <a:ext cx="3412067" cy="2971801"/>
          </a:xfrm>
        </p:spPr>
        <p:txBody>
          <a:bodyPr vert="horz" lIns="91440" tIns="45720" rIns="91440" bIns="45720" rtlCol="0" anchor="b">
            <a:normAutofit/>
          </a:bodyPr>
          <a:lstStyle/>
          <a:p>
            <a:r>
              <a:rPr lang="en-US" sz="2800" dirty="0" err="1">
                <a:solidFill>
                  <a:schemeClr val="bg1"/>
                </a:solidFill>
              </a:rPr>
              <a:t>Vielen</a:t>
            </a:r>
            <a:r>
              <a:rPr lang="en-US" sz="2800" dirty="0">
                <a:solidFill>
                  <a:schemeClr val="bg1"/>
                </a:solidFill>
              </a:rPr>
              <a:t> Dank für </a:t>
            </a:r>
            <a:r>
              <a:rPr lang="en-US" sz="2800" dirty="0" err="1">
                <a:solidFill>
                  <a:schemeClr val="bg1"/>
                </a:solidFill>
              </a:rPr>
              <a:t>Ihre</a:t>
            </a:r>
            <a:r>
              <a:rPr lang="en-US" sz="2800" dirty="0">
                <a:solidFill>
                  <a:schemeClr val="bg1"/>
                </a:solidFill>
              </a:rPr>
              <a:t> </a:t>
            </a:r>
            <a:r>
              <a:rPr lang="en-US" sz="2800" dirty="0" err="1">
                <a:solidFill>
                  <a:schemeClr val="bg1"/>
                </a:solidFill>
              </a:rPr>
              <a:t>Aufmerksamkeit</a:t>
            </a:r>
            <a:r>
              <a:rPr lang="en-US" sz="2800" dirty="0">
                <a:solidFill>
                  <a:schemeClr val="bg1"/>
                </a:solidFill>
              </a:rPr>
              <a:t>!</a:t>
            </a:r>
          </a:p>
        </p:txBody>
      </p:sp>
      <p:sp>
        <p:nvSpPr>
          <p:cNvPr id="4" name="Textplatzhalter 3">
            <a:extLst>
              <a:ext uri="{FF2B5EF4-FFF2-40B4-BE49-F238E27FC236}">
                <a16:creationId xmlns:a16="http://schemas.microsoft.com/office/drawing/2014/main" id="{28E8A5D6-BA9D-2A7D-1064-6E3D699650EC}"/>
              </a:ext>
            </a:extLst>
          </p:cNvPr>
          <p:cNvSpPr>
            <a:spLocks noGrp="1"/>
          </p:cNvSpPr>
          <p:nvPr>
            <p:ph type="body" sz="half" idx="2"/>
          </p:nvPr>
        </p:nvSpPr>
        <p:spPr>
          <a:xfrm>
            <a:off x="584200" y="5145513"/>
            <a:ext cx="3412067" cy="738820"/>
          </a:xfrm>
        </p:spPr>
        <p:txBody>
          <a:bodyPr vert="horz" lIns="91440" tIns="45720" rIns="91440" bIns="45720" rtlCol="0" anchor="t">
            <a:normAutofit fontScale="92500"/>
          </a:bodyPr>
          <a:lstStyle/>
          <a:p>
            <a:r>
              <a:rPr lang="en-US" sz="1600" cap="all" dirty="0">
                <a:solidFill>
                  <a:srgbClr val="D5923F"/>
                </a:solidFill>
              </a:rPr>
              <a:t>Ich </a:t>
            </a:r>
            <a:r>
              <a:rPr lang="en-US" sz="1600" cap="all" dirty="0" err="1">
                <a:solidFill>
                  <a:srgbClr val="D5923F"/>
                </a:solidFill>
              </a:rPr>
              <a:t>freue</a:t>
            </a:r>
            <a:r>
              <a:rPr lang="en-US" sz="1600" cap="all" dirty="0">
                <a:solidFill>
                  <a:srgbClr val="D5923F"/>
                </a:solidFill>
              </a:rPr>
              <a:t> </a:t>
            </a:r>
            <a:r>
              <a:rPr lang="en-US" sz="1600" cap="all" dirty="0" err="1">
                <a:solidFill>
                  <a:srgbClr val="D5923F"/>
                </a:solidFill>
              </a:rPr>
              <a:t>mich</a:t>
            </a:r>
            <a:r>
              <a:rPr lang="en-US" sz="1600" cap="all" dirty="0">
                <a:solidFill>
                  <a:srgbClr val="D5923F"/>
                </a:solidFill>
              </a:rPr>
              <a:t> auf </a:t>
            </a:r>
            <a:r>
              <a:rPr lang="en-US" sz="1600" cap="all" dirty="0" err="1">
                <a:solidFill>
                  <a:srgbClr val="D5923F"/>
                </a:solidFill>
              </a:rPr>
              <a:t>Ihre</a:t>
            </a:r>
            <a:r>
              <a:rPr lang="en-US" sz="1600" cap="all" dirty="0">
                <a:solidFill>
                  <a:srgbClr val="D5923F"/>
                </a:solidFill>
              </a:rPr>
              <a:t> </a:t>
            </a:r>
            <a:r>
              <a:rPr lang="en-US" sz="1600" cap="all" dirty="0" err="1">
                <a:solidFill>
                  <a:srgbClr val="D5923F"/>
                </a:solidFill>
              </a:rPr>
              <a:t>Fragen</a:t>
            </a:r>
            <a:r>
              <a:rPr lang="en-US" sz="1600" cap="all" dirty="0">
                <a:solidFill>
                  <a:srgbClr val="D5923F"/>
                </a:solidFill>
              </a:rPr>
              <a:t>, </a:t>
            </a:r>
            <a:r>
              <a:rPr lang="en-US" sz="1600" cap="all" dirty="0" err="1">
                <a:solidFill>
                  <a:srgbClr val="D5923F"/>
                </a:solidFill>
              </a:rPr>
              <a:t>Anregungen</a:t>
            </a:r>
            <a:r>
              <a:rPr lang="en-US" sz="1600" cap="all" dirty="0">
                <a:solidFill>
                  <a:srgbClr val="D5923F"/>
                </a:solidFill>
              </a:rPr>
              <a:t>, </a:t>
            </a:r>
            <a:r>
              <a:rPr lang="en-US" sz="1600" cap="all" dirty="0" err="1">
                <a:solidFill>
                  <a:srgbClr val="D5923F"/>
                </a:solidFill>
              </a:rPr>
              <a:t>Kritik</a:t>
            </a:r>
            <a:r>
              <a:rPr lang="en-US" sz="1600" cap="all" dirty="0">
                <a:solidFill>
                  <a:srgbClr val="D5923F"/>
                </a:solidFill>
              </a:rPr>
              <a:t> etc.!</a:t>
            </a:r>
          </a:p>
        </p:txBody>
      </p:sp>
    </p:spTree>
    <p:extLst>
      <p:ext uri="{BB962C8B-B14F-4D97-AF65-F5344CB8AC3E}">
        <p14:creationId xmlns:p14="http://schemas.microsoft.com/office/powerpoint/2010/main" val="1483465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E721E3-2D7C-418A-0EA6-01F137EE685F}"/>
              </a:ext>
            </a:extLst>
          </p:cNvPr>
          <p:cNvSpPr>
            <a:spLocks noGrp="1"/>
          </p:cNvSpPr>
          <p:nvPr>
            <p:ph type="title"/>
          </p:nvPr>
        </p:nvSpPr>
        <p:spPr/>
        <p:txBody>
          <a:bodyPr/>
          <a:lstStyle/>
          <a:p>
            <a:r>
              <a:rPr lang="de-AT" dirty="0"/>
              <a:t>Ebenen und Interaktionsformen beruflicher Anerkennung</a:t>
            </a:r>
          </a:p>
        </p:txBody>
      </p:sp>
      <p:graphicFrame>
        <p:nvGraphicFramePr>
          <p:cNvPr id="4" name="Group 36">
            <a:extLst>
              <a:ext uri="{FF2B5EF4-FFF2-40B4-BE49-F238E27FC236}">
                <a16:creationId xmlns:a16="http://schemas.microsoft.com/office/drawing/2014/main" id="{669C541F-C54A-FCDD-2A15-22F1B6A09402}"/>
              </a:ext>
            </a:extLst>
          </p:cNvPr>
          <p:cNvGraphicFramePr>
            <a:graphicFrameLocks/>
          </p:cNvGraphicFramePr>
          <p:nvPr>
            <p:extLst>
              <p:ext uri="{D42A27DB-BD31-4B8C-83A1-F6EECF244321}">
                <p14:modId xmlns:p14="http://schemas.microsoft.com/office/powerpoint/2010/main" val="3027817782"/>
              </p:ext>
            </p:extLst>
          </p:nvPr>
        </p:nvGraphicFramePr>
        <p:xfrm>
          <a:off x="581192" y="1930332"/>
          <a:ext cx="11029616" cy="4212972"/>
        </p:xfrm>
        <a:graphic>
          <a:graphicData uri="http://schemas.openxmlformats.org/drawingml/2006/table">
            <a:tbl>
              <a:tblPr/>
              <a:tblGrid>
                <a:gridCol w="3289973">
                  <a:extLst>
                    <a:ext uri="{9D8B030D-6E8A-4147-A177-3AD203B41FA5}">
                      <a16:colId xmlns:a16="http://schemas.microsoft.com/office/drawing/2014/main" val="20000"/>
                    </a:ext>
                  </a:extLst>
                </a:gridCol>
                <a:gridCol w="2417079">
                  <a:extLst>
                    <a:ext uri="{9D8B030D-6E8A-4147-A177-3AD203B41FA5}">
                      <a16:colId xmlns:a16="http://schemas.microsoft.com/office/drawing/2014/main" val="20001"/>
                    </a:ext>
                  </a:extLst>
                </a:gridCol>
                <a:gridCol w="5322564">
                  <a:extLst>
                    <a:ext uri="{9D8B030D-6E8A-4147-A177-3AD203B41FA5}">
                      <a16:colId xmlns:a16="http://schemas.microsoft.com/office/drawing/2014/main" val="20002"/>
                    </a:ext>
                  </a:extLst>
                </a:gridCol>
              </a:tblGrid>
              <a:tr h="864972">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defRPr>
                      </a:lvl1pPr>
                      <a:lvl2pPr marL="344488"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defRPr>
                      </a:lvl2pPr>
                      <a:lvl3pPr marL="693738"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defRPr>
                      </a:lvl3pPr>
                      <a:lvl4pPr marL="989013"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defRPr>
                      </a:lvl4pPr>
                      <a:lvl5pPr marL="12827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defRPr>
                      </a:lvl5pPr>
                      <a:lvl6pPr marL="17399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6pPr>
                      <a:lvl7pPr marL="21971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7pPr>
                      <a:lvl8pPr marL="26543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8pPr>
                      <a:lvl9pPr marL="31115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9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tabLst/>
                      </a:pPr>
                      <a:r>
                        <a:rPr kumimoji="0" lang="de-DE" altLang="de-DE" sz="2400" b="1" i="0" u="none" strike="noStrike" cap="none" normalizeH="0" baseline="0">
                          <a:ln>
                            <a:noFill/>
                          </a:ln>
                          <a:solidFill>
                            <a:schemeClr val="tx1"/>
                          </a:solidFill>
                          <a:effectLst/>
                          <a:latin typeface="Tw Cen MT" panose="020B0602020104020603" pitchFamily="34" charset="0"/>
                        </a:rPr>
                        <a:t>Ebene</a:t>
                      </a:r>
                      <a:r>
                        <a:rPr kumimoji="0" lang="de-DE" altLang="de-DE" sz="2400" b="0" i="0" u="none" strike="noStrike" cap="none" normalizeH="0" baseline="0">
                          <a:ln>
                            <a:noFill/>
                          </a:ln>
                          <a:solidFill>
                            <a:schemeClr val="tx1"/>
                          </a:solidFill>
                          <a:effectLst/>
                          <a:latin typeface="Tw Cen MT" panose="020B0602020104020603" pitchFamily="34" charset="0"/>
                        </a:rPr>
                        <a:t> beruflicher Anerkennung</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defRPr>
                      </a:lvl1pPr>
                      <a:lvl2pPr marL="344488"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defRPr>
                      </a:lvl2pPr>
                      <a:lvl3pPr marL="693738"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defRPr>
                      </a:lvl3pPr>
                      <a:lvl4pPr marL="989013"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defRPr>
                      </a:lvl4pPr>
                      <a:lvl5pPr marL="12827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defRPr>
                      </a:lvl5pPr>
                      <a:lvl6pPr marL="17399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6pPr>
                      <a:lvl7pPr marL="21971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7pPr>
                      <a:lvl8pPr marL="26543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8pPr>
                      <a:lvl9pPr marL="31115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9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tabLst/>
                      </a:pPr>
                      <a:r>
                        <a:rPr kumimoji="0" lang="de-DE" altLang="de-DE" sz="2400" b="1" i="0" u="none" strike="noStrike" cap="none" normalizeH="0" baseline="0">
                          <a:ln>
                            <a:noFill/>
                          </a:ln>
                          <a:solidFill>
                            <a:schemeClr val="tx1"/>
                          </a:solidFill>
                          <a:effectLst/>
                          <a:latin typeface="Tw Cen MT" panose="020B0602020104020603" pitchFamily="34" charset="0"/>
                        </a:rPr>
                        <a:t>Interaktions-formen</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defRPr>
                      </a:lvl1pPr>
                      <a:lvl2pPr marL="344488"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defRPr>
                      </a:lvl2pPr>
                      <a:lvl3pPr marL="693738"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defRPr>
                      </a:lvl3pPr>
                      <a:lvl4pPr marL="989013"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defRPr>
                      </a:lvl4pPr>
                      <a:lvl5pPr marL="12827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defRPr>
                      </a:lvl5pPr>
                      <a:lvl6pPr marL="17399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6pPr>
                      <a:lvl7pPr marL="21971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7pPr>
                      <a:lvl8pPr marL="26543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8pPr>
                      <a:lvl9pPr marL="31115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9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tabLst/>
                      </a:pPr>
                      <a:r>
                        <a:rPr kumimoji="0" lang="de-DE" altLang="de-DE" sz="2400" b="1" i="0" u="none" strike="noStrike" cap="none" normalizeH="0" baseline="0">
                          <a:ln>
                            <a:noFill/>
                          </a:ln>
                          <a:solidFill>
                            <a:schemeClr val="tx1"/>
                          </a:solidFill>
                          <a:effectLst/>
                          <a:latin typeface="Tw Cen MT" panose="020B0602020104020603" pitchFamily="34" charset="0"/>
                        </a:rPr>
                        <a:t>Beispiele</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16000">
                <a:tc rowSpan="2">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defRPr>
                      </a:lvl1pPr>
                      <a:lvl2pPr marL="344488"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defRPr>
                      </a:lvl2pPr>
                      <a:lvl3pPr marL="693738"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defRPr>
                      </a:lvl3pPr>
                      <a:lvl4pPr marL="989013"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defRPr>
                      </a:lvl4pPr>
                      <a:lvl5pPr marL="12827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defRPr>
                      </a:lvl5pPr>
                      <a:lvl6pPr marL="17399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6pPr>
                      <a:lvl7pPr marL="21971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7pPr>
                      <a:lvl8pPr marL="26543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8pPr>
                      <a:lvl9pPr marL="31115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9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tabLst/>
                      </a:pPr>
                      <a:r>
                        <a:rPr kumimoji="0" lang="de-DE" altLang="de-DE" sz="2400" b="1" i="0" u="none" strike="noStrike" cap="none" normalizeH="0" baseline="0">
                          <a:ln>
                            <a:noFill/>
                          </a:ln>
                          <a:solidFill>
                            <a:schemeClr val="tx1"/>
                          </a:solidFill>
                          <a:effectLst/>
                          <a:latin typeface="Tw Cen MT" panose="020B0602020104020603" pitchFamily="34" charset="0"/>
                        </a:rPr>
                        <a:t>Konkrete</a:t>
                      </a:r>
                      <a:r>
                        <a:rPr kumimoji="0" lang="de-DE" altLang="de-DE" sz="2400" b="0" i="0" u="none" strike="noStrike" cap="none" normalizeH="0" baseline="0">
                          <a:ln>
                            <a:noFill/>
                          </a:ln>
                          <a:solidFill>
                            <a:schemeClr val="tx1"/>
                          </a:solidFill>
                          <a:effectLst/>
                          <a:latin typeface="Tw Cen MT" panose="020B0602020104020603" pitchFamily="34" charset="0"/>
                        </a:rPr>
                        <a:t> Anerkennung</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defRPr>
                      </a:lvl1pPr>
                      <a:lvl2pPr marL="344488"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defRPr>
                      </a:lvl2pPr>
                      <a:lvl3pPr marL="693738"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defRPr>
                      </a:lvl3pPr>
                      <a:lvl4pPr marL="989013"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defRPr>
                      </a:lvl4pPr>
                      <a:lvl5pPr marL="12827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defRPr>
                      </a:lvl5pPr>
                      <a:lvl6pPr marL="17399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6pPr>
                      <a:lvl7pPr marL="21971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7pPr>
                      <a:lvl8pPr marL="26543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8pPr>
                      <a:lvl9pPr marL="31115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9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tabLst/>
                      </a:pPr>
                      <a:r>
                        <a:rPr kumimoji="0" lang="de-DE" altLang="de-DE" sz="2400" b="1" i="0" u="none" strike="noStrike" cap="none" normalizeH="0" baseline="0">
                          <a:ln>
                            <a:noFill/>
                          </a:ln>
                          <a:solidFill>
                            <a:schemeClr val="tx1"/>
                          </a:solidFill>
                          <a:effectLst/>
                          <a:latin typeface="Tw Cen MT" panose="020B0602020104020603" pitchFamily="34" charset="0"/>
                        </a:rPr>
                        <a:t>direkt</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defRPr>
                      </a:lvl1pPr>
                      <a:lvl2pPr marL="344488"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defRPr>
                      </a:lvl2pPr>
                      <a:lvl3pPr marL="693738"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defRPr>
                      </a:lvl3pPr>
                      <a:lvl4pPr marL="989013"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defRPr>
                      </a:lvl4pPr>
                      <a:lvl5pPr marL="12827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defRPr>
                      </a:lvl5pPr>
                      <a:lvl6pPr marL="17399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6pPr>
                      <a:lvl7pPr marL="21971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7pPr>
                      <a:lvl8pPr marL="26543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8pPr>
                      <a:lvl9pPr marL="31115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9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tabLst/>
                      </a:pPr>
                      <a:r>
                        <a:rPr kumimoji="0" lang="de-DE" altLang="de-DE" sz="2200" b="0" i="0" u="none" strike="noStrike" cap="none" normalizeH="0" baseline="0" dirty="0">
                          <a:ln>
                            <a:noFill/>
                          </a:ln>
                          <a:solidFill>
                            <a:schemeClr val="tx1"/>
                          </a:solidFill>
                          <a:effectLst/>
                          <a:latin typeface="Tw Cen MT" panose="020B0602020104020603" pitchFamily="34" charset="0"/>
                        </a:rPr>
                        <a:t>Lob, Wertschätzung, konstruktive Kritik durch Kund*innen, Vorgesetzte, Kolleg*innen, Ehrungen, etc.</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16000">
                <a:tc vMerge="1">
                  <a:txBody>
                    <a:bodyPr/>
                    <a:lstStyle/>
                    <a:p>
                      <a:endParaRPr lang="en-GB"/>
                    </a:p>
                  </a:txBody>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defRPr>
                      </a:lvl1pPr>
                      <a:lvl2pPr marL="344488"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defRPr>
                      </a:lvl2pPr>
                      <a:lvl3pPr marL="693738"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defRPr>
                      </a:lvl3pPr>
                      <a:lvl4pPr marL="989013"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defRPr>
                      </a:lvl4pPr>
                      <a:lvl5pPr marL="12827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defRPr>
                      </a:lvl5pPr>
                      <a:lvl6pPr marL="17399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6pPr>
                      <a:lvl7pPr marL="21971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7pPr>
                      <a:lvl8pPr marL="26543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8pPr>
                      <a:lvl9pPr marL="31115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9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tabLst/>
                      </a:pPr>
                      <a:r>
                        <a:rPr kumimoji="0" lang="de-DE" altLang="de-DE" sz="2400" b="1" i="0" u="none" strike="noStrike" cap="none" normalizeH="0" baseline="0">
                          <a:ln>
                            <a:noFill/>
                          </a:ln>
                          <a:solidFill>
                            <a:schemeClr val="tx1"/>
                          </a:solidFill>
                          <a:effectLst/>
                          <a:latin typeface="Tw Cen MT" panose="020B0602020104020603" pitchFamily="34" charset="0"/>
                        </a:rPr>
                        <a:t>indirekt</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defRPr>
                      </a:lvl1pPr>
                      <a:lvl2pPr marL="344488"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defRPr>
                      </a:lvl2pPr>
                      <a:lvl3pPr marL="693738"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defRPr>
                      </a:lvl3pPr>
                      <a:lvl4pPr marL="989013"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defRPr>
                      </a:lvl4pPr>
                      <a:lvl5pPr marL="12827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defRPr>
                      </a:lvl5pPr>
                      <a:lvl6pPr marL="17399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6pPr>
                      <a:lvl7pPr marL="21971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7pPr>
                      <a:lvl8pPr marL="26543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8pPr>
                      <a:lvl9pPr marL="31115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9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tabLst/>
                      </a:pPr>
                      <a:r>
                        <a:rPr kumimoji="0" lang="de-DE" altLang="de-DE" sz="2200" b="0" i="0" u="none" strike="noStrike" cap="none" normalizeH="0" baseline="0" dirty="0">
                          <a:ln>
                            <a:noFill/>
                          </a:ln>
                          <a:solidFill>
                            <a:schemeClr val="tx1"/>
                          </a:solidFill>
                          <a:effectLst/>
                          <a:latin typeface="Tw Cen MT" panose="020B0602020104020603" pitchFamily="34" charset="0"/>
                        </a:rPr>
                        <a:t>Gehalt, Honorar, Reaktion von Kund*innen, Situationsverbesserung im Handlungsfeld, etc.</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16000">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defRPr>
                      </a:lvl1pPr>
                      <a:lvl2pPr marL="344488"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defRPr>
                      </a:lvl2pPr>
                      <a:lvl3pPr marL="693738"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defRPr>
                      </a:lvl3pPr>
                      <a:lvl4pPr marL="989013"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defRPr>
                      </a:lvl4pPr>
                      <a:lvl5pPr marL="12827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defRPr>
                      </a:lvl5pPr>
                      <a:lvl6pPr marL="17399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6pPr>
                      <a:lvl7pPr marL="21971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7pPr>
                      <a:lvl8pPr marL="26543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8pPr>
                      <a:lvl9pPr marL="31115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9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tabLst/>
                      </a:pPr>
                      <a:r>
                        <a:rPr kumimoji="0" lang="de-DE" altLang="de-DE" sz="2400" b="1" i="0" u="none" strike="noStrike" cap="none" normalizeH="0" baseline="0">
                          <a:ln>
                            <a:noFill/>
                          </a:ln>
                          <a:solidFill>
                            <a:schemeClr val="tx1"/>
                          </a:solidFill>
                          <a:effectLst/>
                          <a:latin typeface="Tw Cen MT" panose="020B0602020104020603" pitchFamily="34" charset="0"/>
                        </a:rPr>
                        <a:t>Generalisierte</a:t>
                      </a:r>
                      <a:r>
                        <a:rPr kumimoji="0" lang="de-DE" altLang="de-DE" sz="2400" b="0" i="0" u="none" strike="noStrike" cap="none" normalizeH="0" baseline="0">
                          <a:ln>
                            <a:noFill/>
                          </a:ln>
                          <a:solidFill>
                            <a:schemeClr val="tx1"/>
                          </a:solidFill>
                          <a:effectLst/>
                          <a:latin typeface="Tw Cen MT" panose="020B0602020104020603" pitchFamily="34" charset="0"/>
                        </a:rPr>
                        <a:t> Anerkennung</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defRPr>
                      </a:lvl1pPr>
                      <a:lvl2pPr marL="344488"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defRPr>
                      </a:lvl2pPr>
                      <a:lvl3pPr marL="693738"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defRPr>
                      </a:lvl3pPr>
                      <a:lvl4pPr marL="989013"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defRPr>
                      </a:lvl4pPr>
                      <a:lvl5pPr marL="12827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defRPr>
                      </a:lvl5pPr>
                      <a:lvl6pPr marL="17399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6pPr>
                      <a:lvl7pPr marL="21971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7pPr>
                      <a:lvl8pPr marL="26543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8pPr>
                      <a:lvl9pPr marL="31115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9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tabLst/>
                      </a:pPr>
                      <a:r>
                        <a:rPr kumimoji="0" lang="de-DE" altLang="de-DE" sz="2400" b="1" i="0" u="none" strike="noStrike" cap="none" normalizeH="0" baseline="0">
                          <a:ln>
                            <a:noFill/>
                          </a:ln>
                          <a:solidFill>
                            <a:schemeClr val="tx1"/>
                          </a:solidFill>
                          <a:effectLst/>
                          <a:latin typeface="Tw Cen MT" panose="020B0602020104020603" pitchFamily="34" charset="0"/>
                        </a:rPr>
                        <a:t>internalisiert</a:t>
                      </a:r>
                      <a:br>
                        <a:rPr kumimoji="0" lang="de-DE" altLang="de-DE" sz="2400" b="1" i="0" u="none" strike="noStrike" cap="none" normalizeH="0" baseline="0">
                          <a:ln>
                            <a:noFill/>
                          </a:ln>
                          <a:solidFill>
                            <a:schemeClr val="tx1"/>
                          </a:solidFill>
                          <a:effectLst/>
                          <a:latin typeface="Tw Cen MT" panose="020B0602020104020603" pitchFamily="34" charset="0"/>
                        </a:rPr>
                      </a:br>
                      <a:r>
                        <a:rPr kumimoji="0" lang="de-DE" altLang="de-DE" sz="2400" b="1" i="0" u="none" strike="noStrike" cap="none" normalizeH="0" baseline="0">
                          <a:ln>
                            <a:noFill/>
                          </a:ln>
                          <a:solidFill>
                            <a:schemeClr val="tx1"/>
                          </a:solidFill>
                          <a:effectLst/>
                          <a:latin typeface="Tw Cen MT" panose="020B0602020104020603" pitchFamily="34" charset="0"/>
                        </a:rPr>
                        <a:t>(Ego – Alter Ego)</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ts val="700"/>
                        </a:spcBef>
                        <a:buClr>
                          <a:schemeClr val="accent2"/>
                        </a:buClr>
                        <a:buSzPct val="60000"/>
                        <a:buFont typeface="Wingdings" panose="05000000000000000000" pitchFamily="2" charset="2"/>
                        <a:defRPr sz="2500">
                          <a:solidFill>
                            <a:schemeClr val="tx1"/>
                          </a:solidFill>
                          <a:latin typeface="Tw Cen MT" panose="020B0602020104020603" pitchFamily="34" charset="0"/>
                        </a:defRPr>
                      </a:lvl1pPr>
                      <a:lvl2pPr marL="344488" eaLnBrk="0" hangingPunct="0">
                        <a:spcBef>
                          <a:spcPts val="550"/>
                        </a:spcBef>
                        <a:buClr>
                          <a:schemeClr val="accent1"/>
                        </a:buClr>
                        <a:buSzPct val="70000"/>
                        <a:buFont typeface="Wingdings 2" panose="05020102010507070707" pitchFamily="18" charset="2"/>
                        <a:defRPr sz="2200">
                          <a:solidFill>
                            <a:schemeClr val="tx1"/>
                          </a:solidFill>
                          <a:latin typeface="Tw Cen MT" panose="020B0602020104020603" pitchFamily="34" charset="0"/>
                        </a:defRPr>
                      </a:lvl2pPr>
                      <a:lvl3pPr marL="693738" eaLnBrk="0" hangingPunct="0">
                        <a:spcBef>
                          <a:spcPts val="500"/>
                        </a:spcBef>
                        <a:buClr>
                          <a:schemeClr val="accent2"/>
                        </a:buClr>
                        <a:buSzPct val="75000"/>
                        <a:buFont typeface="Wingdings" panose="05000000000000000000" pitchFamily="2" charset="2"/>
                        <a:defRPr sz="2100">
                          <a:solidFill>
                            <a:schemeClr val="tx1"/>
                          </a:solidFill>
                          <a:latin typeface="Tw Cen MT" panose="020B0602020104020603" pitchFamily="34" charset="0"/>
                        </a:defRPr>
                      </a:lvl3pPr>
                      <a:lvl4pPr marL="989013" eaLnBrk="0" hangingPunct="0">
                        <a:spcBef>
                          <a:spcPts val="400"/>
                        </a:spcBef>
                        <a:buClr>
                          <a:srgbClr val="A5AB81"/>
                        </a:buClr>
                        <a:buSzPct val="75000"/>
                        <a:buFont typeface="Wingdings" panose="05000000000000000000" pitchFamily="2" charset="2"/>
                        <a:defRPr>
                          <a:solidFill>
                            <a:schemeClr val="tx1"/>
                          </a:solidFill>
                          <a:latin typeface="Tw Cen MT" panose="020B0602020104020603" pitchFamily="34" charset="0"/>
                        </a:defRPr>
                      </a:lvl4pPr>
                      <a:lvl5pPr marL="1282700" eaLnBrk="0" hangingPunct="0">
                        <a:spcBef>
                          <a:spcPts val="400"/>
                        </a:spcBef>
                        <a:buClr>
                          <a:srgbClr val="D8B25C"/>
                        </a:buClr>
                        <a:buSzPct val="65000"/>
                        <a:buFont typeface="Wingdings" panose="05000000000000000000" pitchFamily="2" charset="2"/>
                        <a:defRPr>
                          <a:solidFill>
                            <a:schemeClr val="tx1"/>
                          </a:solidFill>
                          <a:latin typeface="Tw Cen MT" panose="020B0602020104020603" pitchFamily="34" charset="0"/>
                        </a:defRPr>
                      </a:lvl5pPr>
                      <a:lvl6pPr marL="17399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6pPr>
                      <a:lvl7pPr marL="21971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7pPr>
                      <a:lvl8pPr marL="26543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8pPr>
                      <a:lvl9pPr marL="3111500" eaLnBrk="0" fontAlgn="base" hangingPunct="0">
                        <a:spcBef>
                          <a:spcPts val="400"/>
                        </a:spcBef>
                        <a:spcAft>
                          <a:spcPct val="0"/>
                        </a:spcAft>
                        <a:buClr>
                          <a:srgbClr val="D8B25C"/>
                        </a:buClr>
                        <a:buSzPct val="65000"/>
                        <a:buFont typeface="Wingdings" panose="05000000000000000000" pitchFamily="2" charset="2"/>
                        <a:defRPr>
                          <a:solidFill>
                            <a:schemeClr val="tx1"/>
                          </a:solidFill>
                          <a:latin typeface="Tw Cen MT" panose="020B0602020104020603" pitchFamily="34" charset="0"/>
                        </a:defRPr>
                      </a:lvl9pPr>
                    </a:lstStyle>
                    <a:p>
                      <a:pPr marL="0" marR="0" lvl="0" indent="0" algn="l" defTabSz="914400" rtl="0" eaLnBrk="0" fontAlgn="base" latinLnBrk="0" hangingPunct="0">
                        <a:lnSpc>
                          <a:spcPct val="100000"/>
                        </a:lnSpc>
                        <a:spcBef>
                          <a:spcPts val="700"/>
                        </a:spcBef>
                        <a:spcAft>
                          <a:spcPct val="0"/>
                        </a:spcAft>
                        <a:buClr>
                          <a:schemeClr val="accent2"/>
                        </a:buClr>
                        <a:buSzPct val="60000"/>
                        <a:buFont typeface="Wingdings" panose="05000000000000000000" pitchFamily="2" charset="2"/>
                        <a:buNone/>
                        <a:tabLst/>
                      </a:pPr>
                      <a:r>
                        <a:rPr kumimoji="0" lang="de-DE" altLang="de-DE" sz="2200" b="0" i="0" u="none" strike="noStrike" cap="none" normalizeH="0" baseline="0" dirty="0">
                          <a:ln>
                            <a:noFill/>
                          </a:ln>
                          <a:solidFill>
                            <a:schemeClr val="tx1"/>
                          </a:solidFill>
                          <a:effectLst/>
                          <a:latin typeface="Tw Cen MT" panose="020B0602020104020603" pitchFamily="34" charset="0"/>
                        </a:rPr>
                        <a:t>Berufliche Professionalität und Identität, Freude und Stolz aufgrund einer guten Leistung, Selbstanerkennung, etc.</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 name="Textfeld 4">
            <a:extLst>
              <a:ext uri="{FF2B5EF4-FFF2-40B4-BE49-F238E27FC236}">
                <a16:creationId xmlns:a16="http://schemas.microsoft.com/office/drawing/2014/main" id="{5685E572-28A8-0670-69F8-28D7AE5C552B}"/>
              </a:ext>
            </a:extLst>
          </p:cNvPr>
          <p:cNvSpPr txBox="1"/>
          <p:nvPr/>
        </p:nvSpPr>
        <p:spPr>
          <a:xfrm>
            <a:off x="9565055" y="6173710"/>
            <a:ext cx="2045753" cy="369332"/>
          </a:xfrm>
          <a:prstGeom prst="rect">
            <a:avLst/>
          </a:prstGeom>
          <a:noFill/>
        </p:spPr>
        <p:txBody>
          <a:bodyPr wrap="none" rtlCol="0">
            <a:spAutoFit/>
          </a:bodyPr>
          <a:lstStyle/>
          <a:p>
            <a:r>
              <a:rPr lang="de-AT" dirty="0"/>
              <a:t>(Nach Sichler 2006)</a:t>
            </a:r>
          </a:p>
        </p:txBody>
      </p:sp>
      <p:pic>
        <p:nvPicPr>
          <p:cNvPr id="6" name="Picture 2" descr="Pressedownloads | Suttner Universität">
            <a:extLst>
              <a:ext uri="{FF2B5EF4-FFF2-40B4-BE49-F238E27FC236}">
                <a16:creationId xmlns:a16="http://schemas.microsoft.com/office/drawing/2014/main" id="{CA4D2776-E606-C67D-1A3E-50FD6558B8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72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E84011-ABC2-7490-9846-AA8AAFA62E1A}"/>
              </a:ext>
            </a:extLst>
          </p:cNvPr>
          <p:cNvSpPr>
            <a:spLocks noGrp="1"/>
          </p:cNvSpPr>
          <p:nvPr>
            <p:ph type="title"/>
          </p:nvPr>
        </p:nvSpPr>
        <p:spPr/>
        <p:txBody>
          <a:bodyPr/>
          <a:lstStyle/>
          <a:p>
            <a:r>
              <a:rPr lang="de-AT" altLang="de-DE" sz="2800" dirty="0"/>
              <a:t>Aspekte der Anerkennung von Arbeit</a:t>
            </a:r>
            <a:endParaRPr lang="de-AT" dirty="0"/>
          </a:p>
        </p:txBody>
      </p:sp>
      <p:sp>
        <p:nvSpPr>
          <p:cNvPr id="3" name="Inhaltsplatzhalter 2">
            <a:extLst>
              <a:ext uri="{FF2B5EF4-FFF2-40B4-BE49-F238E27FC236}">
                <a16:creationId xmlns:a16="http://schemas.microsoft.com/office/drawing/2014/main" id="{9F4F671D-29F6-AA99-8D38-73481CCA1CD0}"/>
              </a:ext>
            </a:extLst>
          </p:cNvPr>
          <p:cNvSpPr>
            <a:spLocks noGrp="1"/>
          </p:cNvSpPr>
          <p:nvPr>
            <p:ph idx="1"/>
          </p:nvPr>
        </p:nvSpPr>
        <p:spPr>
          <a:xfrm>
            <a:off x="581192" y="2180496"/>
            <a:ext cx="11029615" cy="4123027"/>
          </a:xfrm>
        </p:spPr>
        <p:txBody>
          <a:bodyPr>
            <a:normAutofit lnSpcReduction="10000"/>
          </a:bodyPr>
          <a:lstStyle/>
          <a:p>
            <a:pPr>
              <a:lnSpc>
                <a:spcPct val="90000"/>
              </a:lnSpc>
            </a:pPr>
            <a:r>
              <a:rPr lang="de-AT" altLang="de-DE" sz="1800" b="1" dirty="0"/>
              <a:t>Informationsaspekt</a:t>
            </a:r>
            <a:br>
              <a:rPr lang="de-AT" altLang="de-DE" sz="1800" dirty="0"/>
            </a:br>
            <a:r>
              <a:rPr lang="de-AT" altLang="de-DE" sz="1800" dirty="0"/>
              <a:t>Anerkennung und Kritik geben den Mitarbeitenden Auskunft über deren Leistungsstand und über etwaige Abweichungen von Soll-Zielen.</a:t>
            </a:r>
          </a:p>
          <a:p>
            <a:pPr>
              <a:lnSpc>
                <a:spcPct val="90000"/>
              </a:lnSpc>
            </a:pPr>
            <a:r>
              <a:rPr lang="de-AT" altLang="de-DE" sz="1800" b="1" dirty="0"/>
              <a:t>Lernaspekt</a:t>
            </a:r>
            <a:br>
              <a:rPr lang="de-AT" altLang="de-DE" sz="1800" dirty="0"/>
            </a:br>
            <a:r>
              <a:rPr lang="de-AT" altLang="de-DE" sz="1800" dirty="0"/>
              <a:t>Die positive Wertschätzung eines bestimmten Arbeitshandelns führt dazu, dass dieses öfters gezeigt wird.</a:t>
            </a:r>
          </a:p>
          <a:p>
            <a:pPr>
              <a:lnSpc>
                <a:spcPct val="90000"/>
              </a:lnSpc>
            </a:pPr>
            <a:r>
              <a:rPr lang="de-AT" altLang="de-DE" sz="1800" b="1" dirty="0"/>
              <a:t>Motivationsaspekt</a:t>
            </a:r>
            <a:br>
              <a:rPr lang="de-AT" altLang="de-DE" sz="1800" dirty="0"/>
            </a:br>
            <a:r>
              <a:rPr lang="de-AT" altLang="de-DE" sz="1800" dirty="0"/>
              <a:t>Anerkennung beinhaltet eine positive Bewertung des gezeigten Verhaltens und stärkt so das Selbstvertrauen und die Motivation.</a:t>
            </a:r>
          </a:p>
          <a:p>
            <a:pPr>
              <a:lnSpc>
                <a:spcPct val="90000"/>
              </a:lnSpc>
            </a:pPr>
            <a:r>
              <a:rPr lang="de-AT" altLang="de-DE" sz="1800" b="1" dirty="0"/>
              <a:t>Sozialer Aspekt</a:t>
            </a:r>
            <a:br>
              <a:rPr lang="de-AT" altLang="de-DE" sz="1800" dirty="0"/>
            </a:br>
            <a:r>
              <a:rPr lang="de-AT" altLang="de-DE" sz="1800" dirty="0"/>
              <a:t>Anerkennung verstärkt die sozialen Beziehungen in einer Organisation.</a:t>
            </a:r>
          </a:p>
          <a:p>
            <a:pPr>
              <a:lnSpc>
                <a:spcPct val="90000"/>
              </a:lnSpc>
            </a:pPr>
            <a:r>
              <a:rPr lang="de-AT" altLang="de-DE" sz="1800" b="1" dirty="0"/>
              <a:t>Identitätsaspekt</a:t>
            </a:r>
            <a:br>
              <a:rPr lang="de-AT" altLang="de-DE" sz="1800" dirty="0"/>
            </a:br>
            <a:r>
              <a:rPr lang="de-AT" altLang="de-DE" sz="1800" dirty="0"/>
              <a:t>Über Anerkennung durch andere erfahre ich mehr über mich selbst, ich verbessere die Kenntnis meiner Stärken und Schwächen.</a:t>
            </a:r>
          </a:p>
          <a:p>
            <a:pPr marL="0" indent="0" algn="r">
              <a:lnSpc>
                <a:spcPct val="90000"/>
              </a:lnSpc>
              <a:buNone/>
            </a:pPr>
            <a:r>
              <a:rPr lang="de-AT" altLang="de-DE" sz="1600" dirty="0"/>
              <a:t>(Nach Sichler 2007)</a:t>
            </a:r>
          </a:p>
        </p:txBody>
      </p:sp>
      <p:pic>
        <p:nvPicPr>
          <p:cNvPr id="4" name="Picture 2" descr="Pressedownloads | Suttner Universität">
            <a:extLst>
              <a:ext uri="{FF2B5EF4-FFF2-40B4-BE49-F238E27FC236}">
                <a16:creationId xmlns:a16="http://schemas.microsoft.com/office/drawing/2014/main" id="{60C83BBA-451E-992A-F7C2-7946998A9E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6629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FCC2BA-2FAB-62E1-7467-39D9A83C15EE}"/>
              </a:ext>
            </a:extLst>
          </p:cNvPr>
          <p:cNvSpPr>
            <a:spLocks noGrp="1"/>
          </p:cNvSpPr>
          <p:nvPr>
            <p:ph type="title"/>
          </p:nvPr>
        </p:nvSpPr>
        <p:spPr/>
        <p:txBody>
          <a:bodyPr/>
          <a:lstStyle/>
          <a:p>
            <a:r>
              <a:rPr lang="de-AT" dirty="0"/>
              <a:t>Merkmale wertschätzender Organisationen</a:t>
            </a:r>
          </a:p>
        </p:txBody>
      </p:sp>
      <p:sp>
        <p:nvSpPr>
          <p:cNvPr id="3" name="Inhaltsplatzhalter 2">
            <a:extLst>
              <a:ext uri="{FF2B5EF4-FFF2-40B4-BE49-F238E27FC236}">
                <a16:creationId xmlns:a16="http://schemas.microsoft.com/office/drawing/2014/main" id="{04498767-D482-4A53-D6D3-680AA58DB431}"/>
              </a:ext>
            </a:extLst>
          </p:cNvPr>
          <p:cNvSpPr>
            <a:spLocks noGrp="1"/>
          </p:cNvSpPr>
          <p:nvPr>
            <p:ph idx="1"/>
          </p:nvPr>
        </p:nvSpPr>
        <p:spPr>
          <a:xfrm>
            <a:off x="581192" y="2180496"/>
            <a:ext cx="11029615" cy="4132755"/>
          </a:xfrm>
        </p:spPr>
        <p:txBody>
          <a:bodyPr/>
          <a:lstStyle/>
          <a:p>
            <a:pPr>
              <a:lnSpc>
                <a:spcPct val="90000"/>
              </a:lnSpc>
            </a:pPr>
            <a:r>
              <a:rPr lang="de-DE" altLang="de-DE" sz="1800" dirty="0"/>
              <a:t>(An-)Erkennen wechselseitiger Abhängigkeit</a:t>
            </a:r>
          </a:p>
          <a:p>
            <a:pPr>
              <a:lnSpc>
                <a:spcPct val="90000"/>
              </a:lnSpc>
            </a:pPr>
            <a:r>
              <a:rPr lang="de-DE" altLang="de-DE" sz="1800" dirty="0"/>
              <a:t>Erreichen von Zielen durch Zusammenarbeit</a:t>
            </a:r>
          </a:p>
          <a:p>
            <a:pPr>
              <a:lnSpc>
                <a:spcPct val="90000"/>
              </a:lnSpc>
            </a:pPr>
            <a:r>
              <a:rPr lang="de-DE" altLang="de-DE" sz="1800" dirty="0"/>
              <a:t>Unterstützen und Fortführung von kreativen und imaginativen Dialogen</a:t>
            </a:r>
          </a:p>
          <a:p>
            <a:pPr>
              <a:lnSpc>
                <a:spcPct val="90000"/>
              </a:lnSpc>
            </a:pPr>
            <a:r>
              <a:rPr lang="de-DE" altLang="de-DE" sz="1800" dirty="0"/>
              <a:t>Fördern von Pluralität und Vielstimmigkeit</a:t>
            </a:r>
          </a:p>
          <a:p>
            <a:pPr>
              <a:lnSpc>
                <a:spcPct val="90000"/>
              </a:lnSpc>
            </a:pPr>
            <a:r>
              <a:rPr lang="de-DE" altLang="de-DE" sz="1800" dirty="0"/>
              <a:t>Initiieren ungewöhnlicher Verbindungen</a:t>
            </a:r>
          </a:p>
          <a:p>
            <a:pPr>
              <a:lnSpc>
                <a:spcPct val="90000"/>
              </a:lnSpc>
            </a:pPr>
            <a:r>
              <a:rPr lang="de-DE" altLang="de-DE" sz="1800" dirty="0"/>
              <a:t>Ermutigen von neuen Bindungen</a:t>
            </a:r>
          </a:p>
          <a:p>
            <a:pPr>
              <a:lnSpc>
                <a:spcPct val="90000"/>
              </a:lnSpc>
            </a:pPr>
            <a:r>
              <a:rPr lang="de-DE" altLang="de-DE" sz="1800" dirty="0"/>
              <a:t>Im Jetzt handeln</a:t>
            </a:r>
          </a:p>
          <a:p>
            <a:pPr>
              <a:lnSpc>
                <a:spcPct val="90000"/>
              </a:lnSpc>
            </a:pPr>
            <a:r>
              <a:rPr lang="de-DE" altLang="de-DE" sz="1800" dirty="0"/>
              <a:t>Temporäre Lösungen akzeptieren</a:t>
            </a:r>
          </a:p>
          <a:p>
            <a:pPr marL="0" indent="0" algn="r">
              <a:lnSpc>
                <a:spcPct val="90000"/>
              </a:lnSpc>
              <a:buNone/>
            </a:pPr>
            <a:r>
              <a:rPr lang="de-DE" altLang="de-DE" dirty="0"/>
              <a:t>(Nach </a:t>
            </a:r>
            <a:r>
              <a:rPr lang="de-DE" altLang="de-DE" dirty="0" err="1"/>
              <a:t>Deisssler</a:t>
            </a:r>
            <a:r>
              <a:rPr lang="de-DE" altLang="de-DE" dirty="0"/>
              <a:t> &amp; Gergen 2004)</a:t>
            </a:r>
            <a:endParaRPr lang="de-DE" altLang="de-DE" sz="1800" dirty="0"/>
          </a:p>
        </p:txBody>
      </p:sp>
      <p:pic>
        <p:nvPicPr>
          <p:cNvPr id="4" name="Picture 2" descr="Pressedownloads | Suttner Universität">
            <a:extLst>
              <a:ext uri="{FF2B5EF4-FFF2-40B4-BE49-F238E27FC236}">
                <a16:creationId xmlns:a16="http://schemas.microsoft.com/office/drawing/2014/main" id="{98EA583F-4E25-68D3-EBC0-B0E09BFB7A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372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021CC-F9BE-A711-A315-F2F328333C78}"/>
              </a:ext>
            </a:extLst>
          </p:cNvPr>
          <p:cNvSpPr>
            <a:spLocks noGrp="1"/>
          </p:cNvSpPr>
          <p:nvPr>
            <p:ph type="title"/>
          </p:nvPr>
        </p:nvSpPr>
        <p:spPr/>
        <p:txBody>
          <a:bodyPr/>
          <a:lstStyle/>
          <a:p>
            <a:r>
              <a:rPr lang="de-AT" dirty="0"/>
              <a:t>Wertschätzende Werkzeuge für Transformationsprozesse</a:t>
            </a:r>
          </a:p>
        </p:txBody>
      </p:sp>
      <p:sp>
        <p:nvSpPr>
          <p:cNvPr id="3" name="Inhaltsplatzhalter 2">
            <a:extLst>
              <a:ext uri="{FF2B5EF4-FFF2-40B4-BE49-F238E27FC236}">
                <a16:creationId xmlns:a16="http://schemas.microsoft.com/office/drawing/2014/main" id="{AB416C8F-DED6-B377-F34D-FBC85844E472}"/>
              </a:ext>
            </a:extLst>
          </p:cNvPr>
          <p:cNvSpPr>
            <a:spLocks noGrp="1"/>
          </p:cNvSpPr>
          <p:nvPr>
            <p:ph idx="1"/>
          </p:nvPr>
        </p:nvSpPr>
        <p:spPr>
          <a:xfrm>
            <a:off x="581192" y="2180496"/>
            <a:ext cx="11029615" cy="4132755"/>
          </a:xfrm>
        </p:spPr>
        <p:txBody>
          <a:bodyPr/>
          <a:lstStyle/>
          <a:p>
            <a:pPr>
              <a:lnSpc>
                <a:spcPct val="90000"/>
              </a:lnSpc>
            </a:pPr>
            <a:r>
              <a:rPr lang="de-DE" altLang="de-DE" sz="2000" dirty="0"/>
              <a:t>Wertschätzende, ressourcenerkundende Dialoge und Foren (Workshops)</a:t>
            </a:r>
          </a:p>
          <a:p>
            <a:pPr>
              <a:lnSpc>
                <a:spcPct val="90000"/>
              </a:lnSpc>
            </a:pPr>
            <a:r>
              <a:rPr lang="de-DE" altLang="de-DE" sz="2000" dirty="0"/>
              <a:t>Zukunftsgestaltung (Zukunftswerkstätten)</a:t>
            </a:r>
          </a:p>
          <a:p>
            <a:pPr>
              <a:lnSpc>
                <a:spcPct val="90000"/>
              </a:lnSpc>
            </a:pPr>
            <a:r>
              <a:rPr lang="de-DE" altLang="de-DE" sz="2000" dirty="0"/>
              <a:t>Thematisierung von Wertorientierungen (Wertediamant)</a:t>
            </a:r>
          </a:p>
          <a:p>
            <a:pPr>
              <a:lnSpc>
                <a:spcPct val="90000"/>
              </a:lnSpc>
            </a:pPr>
            <a:r>
              <a:rPr lang="de-DE" altLang="de-DE" sz="2000" dirty="0"/>
              <a:t>Narrative Methoden (Geschichtenerzähler)</a:t>
            </a:r>
          </a:p>
          <a:p>
            <a:pPr>
              <a:lnSpc>
                <a:spcPct val="90000"/>
              </a:lnSpc>
            </a:pPr>
            <a:r>
              <a:rPr lang="de-DE" altLang="de-DE" sz="2000" dirty="0"/>
              <a:t>Visionäre, imaginative Methoden (Traumteam, Visionstreppe, Schusterkugeln)</a:t>
            </a:r>
          </a:p>
          <a:p>
            <a:pPr>
              <a:lnSpc>
                <a:spcPct val="90000"/>
              </a:lnSpc>
            </a:pPr>
            <a:r>
              <a:rPr lang="de-DE" altLang="de-DE" sz="2000" dirty="0"/>
              <a:t>Enttabuisierende Methoden (Tabuzirkel)</a:t>
            </a:r>
          </a:p>
          <a:p>
            <a:pPr>
              <a:lnSpc>
                <a:spcPct val="90000"/>
              </a:lnSpc>
            </a:pPr>
            <a:r>
              <a:rPr lang="de-DE" altLang="de-DE" sz="2000" dirty="0"/>
              <a:t>Perspektivenwechsel und (selbst-)reflektierende Methoden (</a:t>
            </a:r>
            <a:r>
              <a:rPr lang="de-DE" altLang="de-DE" sz="2000" dirty="0" err="1"/>
              <a:t>Zuspruchluftballons</a:t>
            </a:r>
            <a:r>
              <a:rPr lang="de-DE" altLang="de-DE" sz="2000" dirty="0"/>
              <a:t>, </a:t>
            </a:r>
            <a:r>
              <a:rPr lang="de-DE" altLang="de-DE" sz="2000" dirty="0" err="1"/>
              <a:t>reflecting</a:t>
            </a:r>
            <a:r>
              <a:rPr lang="de-DE" altLang="de-DE" sz="2000" dirty="0"/>
              <a:t> </a:t>
            </a:r>
            <a:r>
              <a:rPr lang="de-DE" altLang="de-DE" sz="2000" dirty="0" err="1"/>
              <a:t>team</a:t>
            </a:r>
            <a:r>
              <a:rPr lang="de-DE" altLang="de-DE" sz="2000" dirty="0"/>
              <a:t>, „Das Gute im Schlechten!“)</a:t>
            </a:r>
          </a:p>
          <a:p>
            <a:pPr marL="0" indent="0" algn="r">
              <a:buNone/>
            </a:pPr>
            <a:r>
              <a:rPr lang="de-AT" dirty="0"/>
              <a:t>(Nach Deissler &amp; Gergen 2004)</a:t>
            </a:r>
          </a:p>
        </p:txBody>
      </p:sp>
      <p:pic>
        <p:nvPicPr>
          <p:cNvPr id="4" name="Picture 2" descr="Pressedownloads | Suttner Universität">
            <a:extLst>
              <a:ext uri="{FF2B5EF4-FFF2-40B4-BE49-F238E27FC236}">
                <a16:creationId xmlns:a16="http://schemas.microsoft.com/office/drawing/2014/main" id="{AC3BCBAA-C3BF-6C5A-E645-2293B11B46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4897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53004D-17FD-D1F8-843E-C018FDF2FD55}"/>
              </a:ext>
            </a:extLst>
          </p:cNvPr>
          <p:cNvSpPr>
            <a:spLocks noGrp="1"/>
          </p:cNvSpPr>
          <p:nvPr>
            <p:ph type="title"/>
          </p:nvPr>
        </p:nvSpPr>
        <p:spPr/>
        <p:txBody>
          <a:bodyPr/>
          <a:lstStyle/>
          <a:p>
            <a:r>
              <a:rPr lang="de-AT" dirty="0"/>
              <a:t>Souveränität</a:t>
            </a:r>
          </a:p>
        </p:txBody>
      </p:sp>
      <p:sp>
        <p:nvSpPr>
          <p:cNvPr id="3" name="Inhaltsplatzhalter 2">
            <a:extLst>
              <a:ext uri="{FF2B5EF4-FFF2-40B4-BE49-F238E27FC236}">
                <a16:creationId xmlns:a16="http://schemas.microsoft.com/office/drawing/2014/main" id="{092F55BE-F935-8661-D3E0-E0A6123CFA4E}"/>
              </a:ext>
            </a:extLst>
          </p:cNvPr>
          <p:cNvSpPr>
            <a:spLocks noGrp="1"/>
          </p:cNvSpPr>
          <p:nvPr>
            <p:ph idx="1"/>
          </p:nvPr>
        </p:nvSpPr>
        <p:spPr/>
        <p:txBody>
          <a:bodyPr>
            <a:normAutofit/>
          </a:bodyPr>
          <a:lstStyle/>
          <a:p>
            <a:r>
              <a:rPr lang="de-AT" sz="2800" dirty="0"/>
              <a:t>Souveränität: Ressourcen und Kompetenzen der Selbstbestimmung</a:t>
            </a:r>
          </a:p>
          <a:p>
            <a:r>
              <a:rPr lang="de-AT" sz="2800" dirty="0"/>
              <a:t>Souveränität in der Arbeitswelt:</a:t>
            </a:r>
          </a:p>
          <a:p>
            <a:pPr lvl="1"/>
            <a:r>
              <a:rPr lang="de-AT" sz="2400" dirty="0"/>
              <a:t>Spill Over von partizipativen Arbeitsstrukturen auf das Handeln als Staatsbürger*in</a:t>
            </a:r>
          </a:p>
          <a:p>
            <a:pPr lvl="1"/>
            <a:r>
              <a:rPr lang="de-AT" sz="2400" dirty="0"/>
              <a:t>Möglichkeiten der Mitgestaltung (Partizipation) an betrieblichen Prozessen</a:t>
            </a:r>
          </a:p>
          <a:p>
            <a:pPr lvl="1"/>
            <a:r>
              <a:rPr lang="de-AT" sz="2400" dirty="0"/>
              <a:t>Souverän der eigenen Arbeit</a:t>
            </a:r>
          </a:p>
          <a:p>
            <a:pPr lvl="1"/>
            <a:r>
              <a:rPr lang="de-AT" sz="2400" dirty="0"/>
              <a:t>Souveränität in Prozessen sozialer Anerkennung (von Arbeit)</a:t>
            </a:r>
          </a:p>
        </p:txBody>
      </p:sp>
      <p:pic>
        <p:nvPicPr>
          <p:cNvPr id="4" name="Picture 2" descr="Pressedownloads | Suttner Universität">
            <a:extLst>
              <a:ext uri="{FF2B5EF4-FFF2-40B4-BE49-F238E27FC236}">
                <a16:creationId xmlns:a16="http://schemas.microsoft.com/office/drawing/2014/main" id="{6CB235DA-84DE-17E7-ACAD-4E60ED6FEC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9648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671ED4-864D-0E25-D58D-36EB839B01A3}"/>
              </a:ext>
            </a:extLst>
          </p:cNvPr>
          <p:cNvSpPr>
            <a:spLocks noGrp="1"/>
          </p:cNvSpPr>
          <p:nvPr>
            <p:ph type="title"/>
          </p:nvPr>
        </p:nvSpPr>
        <p:spPr/>
        <p:txBody>
          <a:bodyPr/>
          <a:lstStyle/>
          <a:p>
            <a:r>
              <a:rPr lang="de-AT" dirty="0"/>
              <a:t>Begriff der Arbeit</a:t>
            </a:r>
          </a:p>
        </p:txBody>
      </p:sp>
      <p:sp>
        <p:nvSpPr>
          <p:cNvPr id="3" name="Inhaltsplatzhalter 2">
            <a:extLst>
              <a:ext uri="{FF2B5EF4-FFF2-40B4-BE49-F238E27FC236}">
                <a16:creationId xmlns:a16="http://schemas.microsoft.com/office/drawing/2014/main" id="{ACF14DC1-A2B8-DA86-DAA0-1E4EC2EA6D6B}"/>
              </a:ext>
            </a:extLst>
          </p:cNvPr>
          <p:cNvSpPr>
            <a:spLocks noGrp="1"/>
          </p:cNvSpPr>
          <p:nvPr>
            <p:ph idx="1"/>
          </p:nvPr>
        </p:nvSpPr>
        <p:spPr/>
        <p:txBody>
          <a:bodyPr>
            <a:normAutofit/>
          </a:bodyPr>
          <a:lstStyle/>
          <a:p>
            <a:pPr marL="324000" lvl="1" indent="0">
              <a:buNone/>
            </a:pPr>
            <a:r>
              <a:rPr lang="de-AT" sz="2000" b="1" dirty="0"/>
              <a:t>Arbeit als politisch-ökonomischer Begriff:</a:t>
            </a:r>
          </a:p>
          <a:p>
            <a:pPr marL="324000" lvl="1" indent="0">
              <a:buNone/>
            </a:pPr>
            <a:r>
              <a:rPr lang="de-AT" sz="2000" dirty="0">
                <a:solidFill>
                  <a:srgbClr val="002060"/>
                </a:solidFill>
              </a:rPr>
              <a:t>Tätigkeit für andere, welche Teil des durch die Form der Gesellschaft und Wirtschaft bestimmten Austauschs von Leistungen ist (nach </a:t>
            </a:r>
            <a:r>
              <a:rPr lang="de-AT" sz="2000" dirty="0" err="1">
                <a:solidFill>
                  <a:srgbClr val="002060"/>
                </a:solidFill>
              </a:rPr>
              <a:t>Kambartel</a:t>
            </a:r>
            <a:r>
              <a:rPr lang="de-AT" sz="2000" dirty="0">
                <a:solidFill>
                  <a:srgbClr val="002060"/>
                </a:solidFill>
              </a:rPr>
              <a:t> 1993, Krebs 2002)</a:t>
            </a:r>
          </a:p>
          <a:p>
            <a:pPr marL="324000" lvl="1" indent="0">
              <a:buNone/>
            </a:pPr>
            <a:r>
              <a:rPr lang="de-AT" sz="2000" dirty="0"/>
              <a:t>Damit verbundene Fragen:</a:t>
            </a:r>
          </a:p>
          <a:p>
            <a:pPr marL="666900" lvl="1" indent="-342900">
              <a:buAutoNum type="arabicPeriod"/>
            </a:pPr>
            <a:r>
              <a:rPr lang="de-AT" sz="2000" dirty="0"/>
              <a:t>Inwieweit ist eine Abgrenzung zu anderen Tätigkeiten (sozialer Natur oder der Selbstversorgung, Mußetätigkeiten) möglich und sinnvoll?</a:t>
            </a:r>
          </a:p>
          <a:p>
            <a:pPr marL="666900" lvl="1" indent="-342900">
              <a:buAutoNum type="arabicPeriod"/>
            </a:pPr>
            <a:r>
              <a:rPr lang="de-AT" sz="2000" dirty="0"/>
              <a:t>Inwieweit ermöglicht Arbeit diesem Verständnis entsprechend selbstbestimmtes (autonomes) Handeln und damit Souveränität?</a:t>
            </a:r>
          </a:p>
          <a:p>
            <a:pPr marL="666900" lvl="1" indent="-342900">
              <a:buAutoNum type="arabicPeriod"/>
            </a:pPr>
            <a:r>
              <a:rPr lang="de-AT" sz="2000" dirty="0"/>
              <a:t>Welche Tätigkeiten für andere finden in der Gesellschaft und Wirtschaft als Leistung Anerkennung?</a:t>
            </a:r>
          </a:p>
        </p:txBody>
      </p:sp>
      <p:pic>
        <p:nvPicPr>
          <p:cNvPr id="4" name="Picture 2" descr="Pressedownloads | Suttner Universität">
            <a:extLst>
              <a:ext uri="{FF2B5EF4-FFF2-40B4-BE49-F238E27FC236}">
                <a16:creationId xmlns:a16="http://schemas.microsoft.com/office/drawing/2014/main" id="{46BDDFC3-B7E1-6F2C-BAA1-8F3AA8391B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997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D035C2-0697-0372-266C-A0B3778D8C62}"/>
              </a:ext>
            </a:extLst>
          </p:cNvPr>
          <p:cNvSpPr>
            <a:spLocks noGrp="1"/>
          </p:cNvSpPr>
          <p:nvPr>
            <p:ph type="title"/>
          </p:nvPr>
        </p:nvSpPr>
        <p:spPr/>
        <p:txBody>
          <a:bodyPr/>
          <a:lstStyle/>
          <a:p>
            <a:r>
              <a:rPr lang="de-AT" dirty="0"/>
              <a:t>Arbeitskraftunternehmer*innen</a:t>
            </a:r>
          </a:p>
        </p:txBody>
      </p:sp>
      <p:sp>
        <p:nvSpPr>
          <p:cNvPr id="3" name="Inhaltsplatzhalter 2">
            <a:extLst>
              <a:ext uri="{FF2B5EF4-FFF2-40B4-BE49-F238E27FC236}">
                <a16:creationId xmlns:a16="http://schemas.microsoft.com/office/drawing/2014/main" id="{A590C2FE-1120-5BA0-DEE6-F4724735C04E}"/>
              </a:ext>
            </a:extLst>
          </p:cNvPr>
          <p:cNvSpPr>
            <a:spLocks noGrp="1"/>
          </p:cNvSpPr>
          <p:nvPr>
            <p:ph idx="1"/>
          </p:nvPr>
        </p:nvSpPr>
        <p:spPr>
          <a:xfrm>
            <a:off x="581192" y="1849752"/>
            <a:ext cx="11029615" cy="1248504"/>
          </a:xfrm>
        </p:spPr>
        <p:txBody>
          <a:bodyPr/>
          <a:lstStyle/>
          <a:p>
            <a:pPr marL="0" indent="0">
              <a:buNone/>
            </a:pPr>
            <a:r>
              <a:rPr lang="de-AT" sz="2000" b="1" dirty="0">
                <a:solidFill>
                  <a:srgbClr val="002060"/>
                </a:solidFill>
              </a:rPr>
              <a:t>Leitbegriff des unternehmerischen Subjekts</a:t>
            </a:r>
          </a:p>
          <a:p>
            <a:pPr marL="0" indent="0">
              <a:buNone/>
            </a:pPr>
            <a:r>
              <a:rPr lang="de-AT" b="1" dirty="0"/>
              <a:t>Arbeitskraftunternehmertum</a:t>
            </a:r>
            <a:r>
              <a:rPr lang="de-AT" dirty="0"/>
              <a:t>:  Arbeitende als Akteure im Arbeitsmarkt, die ihre eigene Arbeitskraft anbieten</a:t>
            </a:r>
          </a:p>
        </p:txBody>
      </p:sp>
      <p:graphicFrame>
        <p:nvGraphicFramePr>
          <p:cNvPr id="4" name="Tabelle 3">
            <a:extLst>
              <a:ext uri="{FF2B5EF4-FFF2-40B4-BE49-F238E27FC236}">
                <a16:creationId xmlns:a16="http://schemas.microsoft.com/office/drawing/2014/main" id="{DB6E459D-9DA3-658A-E727-158BB2ECFA07}"/>
              </a:ext>
            </a:extLst>
          </p:cNvPr>
          <p:cNvGraphicFramePr>
            <a:graphicFrameLocks noGrp="1"/>
          </p:cNvGraphicFramePr>
          <p:nvPr>
            <p:extLst>
              <p:ext uri="{D42A27DB-BD31-4B8C-83A1-F6EECF244321}">
                <p14:modId xmlns:p14="http://schemas.microsoft.com/office/powerpoint/2010/main" val="2602546262"/>
              </p:ext>
            </p:extLst>
          </p:nvPr>
        </p:nvGraphicFramePr>
        <p:xfrm>
          <a:off x="581192" y="2960218"/>
          <a:ext cx="11029615" cy="3149460"/>
        </p:xfrm>
        <a:graphic>
          <a:graphicData uri="http://schemas.openxmlformats.org/drawingml/2006/table">
            <a:tbl>
              <a:tblPr firstRow="1" firstCol="1" bandRow="1">
                <a:tableStyleId>{5C22544A-7EE6-4342-B048-85BDC9FD1C3A}</a:tableStyleId>
              </a:tblPr>
              <a:tblGrid>
                <a:gridCol w="3261234">
                  <a:extLst>
                    <a:ext uri="{9D8B030D-6E8A-4147-A177-3AD203B41FA5}">
                      <a16:colId xmlns:a16="http://schemas.microsoft.com/office/drawing/2014/main" val="1440077096"/>
                    </a:ext>
                  </a:extLst>
                </a:gridCol>
                <a:gridCol w="7768381">
                  <a:extLst>
                    <a:ext uri="{9D8B030D-6E8A-4147-A177-3AD203B41FA5}">
                      <a16:colId xmlns:a16="http://schemas.microsoft.com/office/drawing/2014/main" val="1200686516"/>
                    </a:ext>
                  </a:extLst>
                </a:gridCol>
              </a:tblGrid>
              <a:tr h="787365">
                <a:tc>
                  <a:txBody>
                    <a:bodyPr/>
                    <a:lstStyle/>
                    <a:p>
                      <a:pPr>
                        <a:lnSpc>
                          <a:spcPct val="115000"/>
                        </a:lnSpc>
                        <a:spcAft>
                          <a:spcPts val="800"/>
                        </a:spcAft>
                      </a:pPr>
                      <a:r>
                        <a:rPr lang="de-AT" sz="2000" kern="100" dirty="0">
                          <a:effectLst/>
                          <a:latin typeface="Aptos" panose="020B0004020202020204" pitchFamily="34" charset="0"/>
                          <a:ea typeface="Aptos" panose="020B0004020202020204" pitchFamily="34" charset="0"/>
                          <a:cs typeface="Times New Roman" panose="02020603050405020304" pitchFamily="18" charset="0"/>
                        </a:rPr>
                        <a:t>Konstitutive Merkmale</a:t>
                      </a:r>
                    </a:p>
                  </a:txBody>
                  <a:tcPr marL="68580" marR="68580" marT="0" marB="0" anchor="ctr">
                    <a:solidFill>
                      <a:schemeClr val="accent3">
                        <a:lumMod val="50000"/>
                      </a:schemeClr>
                    </a:solidFill>
                  </a:tcPr>
                </a:tc>
                <a:tc>
                  <a:txBody>
                    <a:bodyPr/>
                    <a:lstStyle/>
                    <a:p>
                      <a:pPr>
                        <a:lnSpc>
                          <a:spcPct val="115000"/>
                        </a:lnSpc>
                        <a:spcAft>
                          <a:spcPts val="800"/>
                        </a:spcAft>
                      </a:pPr>
                      <a:r>
                        <a:rPr lang="de-AT" sz="2000" kern="100" dirty="0">
                          <a:effectLst/>
                          <a:latin typeface="Aptos" panose="020B0004020202020204" pitchFamily="34" charset="0"/>
                          <a:ea typeface="Aptos" panose="020B0004020202020204" pitchFamily="34" charset="0"/>
                          <a:cs typeface="Times New Roman" panose="02020603050405020304" pitchFamily="18" charset="0"/>
                        </a:rPr>
                        <a:t>Beschreibung</a:t>
                      </a:r>
                    </a:p>
                  </a:txBody>
                  <a:tcPr marL="68580" marR="68580" marT="0" marB="0" anchor="ctr">
                    <a:solidFill>
                      <a:schemeClr val="accent3">
                        <a:lumMod val="50000"/>
                      </a:schemeClr>
                    </a:solidFill>
                  </a:tcPr>
                </a:tc>
                <a:extLst>
                  <a:ext uri="{0D108BD9-81ED-4DB2-BD59-A6C34878D82A}">
                    <a16:rowId xmlns:a16="http://schemas.microsoft.com/office/drawing/2014/main" val="4127858831"/>
                  </a:ext>
                </a:extLst>
              </a:tr>
              <a:tr h="787365">
                <a:tc>
                  <a:txBody>
                    <a:bodyPr/>
                    <a:lstStyle/>
                    <a:p>
                      <a:pPr>
                        <a:lnSpc>
                          <a:spcPct val="115000"/>
                        </a:lnSpc>
                        <a:spcAft>
                          <a:spcPts val="800"/>
                        </a:spcAft>
                      </a:pPr>
                      <a:r>
                        <a:rPr lang="de-AT" sz="1800" kern="100">
                          <a:effectLst/>
                        </a:rPr>
                        <a:t>Selbst-Kontrolle</a:t>
                      </a:r>
                      <a:endParaRPr lang="de-AT" sz="20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chemeClr val="accent3">
                        <a:lumMod val="50000"/>
                      </a:schemeClr>
                    </a:solidFill>
                  </a:tcPr>
                </a:tc>
                <a:tc>
                  <a:txBody>
                    <a:bodyPr/>
                    <a:lstStyle/>
                    <a:p>
                      <a:pPr>
                        <a:lnSpc>
                          <a:spcPct val="115000"/>
                        </a:lnSpc>
                        <a:spcAft>
                          <a:spcPts val="800"/>
                        </a:spcAft>
                      </a:pPr>
                      <a:r>
                        <a:rPr lang="de-AT" sz="1800" kern="100" dirty="0">
                          <a:effectLst/>
                        </a:rPr>
                        <a:t>Verstärkte selbständige Planung, Steuerung und Überwachung der eigenen Arbeitstätigkeiten</a:t>
                      </a:r>
                      <a:endParaRPr lang="de-AT"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1205698415"/>
                  </a:ext>
                </a:extLst>
              </a:tr>
              <a:tr h="787365">
                <a:tc>
                  <a:txBody>
                    <a:bodyPr/>
                    <a:lstStyle/>
                    <a:p>
                      <a:pPr>
                        <a:lnSpc>
                          <a:spcPct val="115000"/>
                        </a:lnSpc>
                        <a:spcAft>
                          <a:spcPts val="800"/>
                        </a:spcAft>
                      </a:pPr>
                      <a:r>
                        <a:rPr lang="de-AT" sz="1800" kern="100" dirty="0">
                          <a:effectLst/>
                        </a:rPr>
                        <a:t>Selbst-Ökonomisierung</a:t>
                      </a:r>
                      <a:endParaRPr lang="de-AT"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chemeClr val="accent3">
                        <a:lumMod val="50000"/>
                      </a:schemeClr>
                    </a:solidFill>
                  </a:tcPr>
                </a:tc>
                <a:tc>
                  <a:txBody>
                    <a:bodyPr/>
                    <a:lstStyle/>
                    <a:p>
                      <a:pPr>
                        <a:lnSpc>
                          <a:spcPct val="115000"/>
                        </a:lnSpc>
                        <a:spcAft>
                          <a:spcPts val="800"/>
                        </a:spcAft>
                      </a:pPr>
                      <a:r>
                        <a:rPr lang="de-AT" sz="1800" kern="100" dirty="0">
                          <a:effectLst/>
                        </a:rPr>
                        <a:t>Zunehmende aktiv zweckgerichtete „Produktion“ und „Vermarktung“ der eigenen Fähigkeiten und Leistungen – auf dem Arbeitsmarkt wie innerhalb von Betrieben</a:t>
                      </a:r>
                      <a:endParaRPr lang="de-AT"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2786250059"/>
                  </a:ext>
                </a:extLst>
              </a:tr>
              <a:tr h="787365">
                <a:tc>
                  <a:txBody>
                    <a:bodyPr/>
                    <a:lstStyle/>
                    <a:p>
                      <a:pPr>
                        <a:lnSpc>
                          <a:spcPct val="115000"/>
                        </a:lnSpc>
                        <a:spcAft>
                          <a:spcPts val="800"/>
                        </a:spcAft>
                      </a:pPr>
                      <a:r>
                        <a:rPr lang="de-AT" sz="1800" kern="100" dirty="0">
                          <a:effectLst/>
                        </a:rPr>
                        <a:t>Selbst-Rationalisierung</a:t>
                      </a:r>
                      <a:endParaRPr lang="de-AT"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chemeClr val="accent3">
                        <a:lumMod val="50000"/>
                      </a:schemeClr>
                    </a:solidFill>
                  </a:tcPr>
                </a:tc>
                <a:tc>
                  <a:txBody>
                    <a:bodyPr/>
                    <a:lstStyle/>
                    <a:p>
                      <a:pPr>
                        <a:lnSpc>
                          <a:spcPct val="115000"/>
                        </a:lnSpc>
                        <a:spcAft>
                          <a:spcPts val="800"/>
                        </a:spcAft>
                      </a:pPr>
                      <a:r>
                        <a:rPr lang="de-AT" sz="1800" kern="100" dirty="0">
                          <a:effectLst/>
                        </a:rPr>
                        <a:t>Wachsende bewusste Durchorganisation von Alltag und Lebenslauf (</a:t>
                      </a:r>
                      <a:r>
                        <a:rPr lang="de-AT" sz="1800" kern="100" dirty="0" err="1">
                          <a:effectLst/>
                        </a:rPr>
                        <a:t>Verbetrieblichung</a:t>
                      </a:r>
                      <a:r>
                        <a:rPr lang="de-AT" sz="1800" kern="100" dirty="0">
                          <a:effectLst/>
                        </a:rPr>
                        <a:t> der Lebensführung)</a:t>
                      </a:r>
                      <a:endParaRPr lang="de-AT"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4036629268"/>
                  </a:ext>
                </a:extLst>
              </a:tr>
            </a:tbl>
          </a:graphicData>
        </a:graphic>
      </p:graphicFrame>
      <p:sp>
        <p:nvSpPr>
          <p:cNvPr id="5" name="Rectangle 1">
            <a:extLst>
              <a:ext uri="{FF2B5EF4-FFF2-40B4-BE49-F238E27FC236}">
                <a16:creationId xmlns:a16="http://schemas.microsoft.com/office/drawing/2014/main" id="{DAEFCFE3-80D6-DEA6-2D1A-DE7C62618394}"/>
              </a:ext>
            </a:extLst>
          </p:cNvPr>
          <p:cNvSpPr>
            <a:spLocks noChangeArrowheads="1"/>
          </p:cNvSpPr>
          <p:nvPr/>
        </p:nvSpPr>
        <p:spPr bwMode="auto">
          <a:xfrm>
            <a:off x="581192" y="6109678"/>
            <a:ext cx="837831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AT" altLang="de-DE"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Tab. 1: Merkmale des Typus Arbeitskraftunternehmer (nach Pongratz/Voß 2003)</a:t>
            </a:r>
            <a:endParaRPr kumimoji="0" lang="de-AT" altLang="de-DE" sz="2800" b="0" i="0" u="none" strike="noStrike" cap="none" normalizeH="0" baseline="0" dirty="0">
              <a:ln>
                <a:noFill/>
              </a:ln>
              <a:solidFill>
                <a:schemeClr val="tx1"/>
              </a:solidFill>
              <a:effectLst/>
              <a:latin typeface="Arial" panose="020B0604020202020204" pitchFamily="34" charset="0"/>
            </a:endParaRPr>
          </a:p>
        </p:txBody>
      </p:sp>
      <p:pic>
        <p:nvPicPr>
          <p:cNvPr id="6" name="Picture 2" descr="Pressedownloads | Suttner Universität">
            <a:extLst>
              <a:ext uri="{FF2B5EF4-FFF2-40B4-BE49-F238E27FC236}">
                <a16:creationId xmlns:a16="http://schemas.microsoft.com/office/drawing/2014/main" id="{3B28F932-7F1C-A410-0B67-A7E0497FF8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265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E143E0-D322-9C75-6E87-98BF51DB7714}"/>
              </a:ext>
            </a:extLst>
          </p:cNvPr>
          <p:cNvSpPr>
            <a:spLocks noGrp="1"/>
          </p:cNvSpPr>
          <p:nvPr>
            <p:ph type="title"/>
          </p:nvPr>
        </p:nvSpPr>
        <p:spPr/>
        <p:txBody>
          <a:bodyPr/>
          <a:lstStyle/>
          <a:p>
            <a:r>
              <a:rPr lang="de-AT" dirty="0"/>
              <a:t>Autonomie in der Arbeitswelt: Integratives Konzept</a:t>
            </a:r>
          </a:p>
        </p:txBody>
      </p:sp>
      <p:graphicFrame>
        <p:nvGraphicFramePr>
          <p:cNvPr id="4" name="Inhaltsplatzhalter 3">
            <a:extLst>
              <a:ext uri="{FF2B5EF4-FFF2-40B4-BE49-F238E27FC236}">
                <a16:creationId xmlns:a16="http://schemas.microsoft.com/office/drawing/2014/main" id="{BD871832-536C-9C0A-7879-091405AD53E0}"/>
              </a:ext>
            </a:extLst>
          </p:cNvPr>
          <p:cNvGraphicFramePr>
            <a:graphicFrameLocks noGrp="1"/>
          </p:cNvGraphicFramePr>
          <p:nvPr>
            <p:ph idx="1"/>
            <p:extLst>
              <p:ext uri="{D42A27DB-BD31-4B8C-83A1-F6EECF244321}">
                <p14:modId xmlns:p14="http://schemas.microsoft.com/office/powerpoint/2010/main" val="1477318884"/>
              </p:ext>
            </p:extLst>
          </p:nvPr>
        </p:nvGraphicFramePr>
        <p:xfrm>
          <a:off x="581192" y="3160643"/>
          <a:ext cx="11153855" cy="2808000"/>
        </p:xfrm>
        <a:graphic>
          <a:graphicData uri="http://schemas.openxmlformats.org/drawingml/2006/table">
            <a:tbl>
              <a:tblPr firstRow="1" firstCol="1" bandRow="1">
                <a:tableStyleId>{5C22544A-7EE6-4342-B048-85BDC9FD1C3A}</a:tableStyleId>
              </a:tblPr>
              <a:tblGrid>
                <a:gridCol w="3485855">
                  <a:extLst>
                    <a:ext uri="{9D8B030D-6E8A-4147-A177-3AD203B41FA5}">
                      <a16:colId xmlns:a16="http://schemas.microsoft.com/office/drawing/2014/main" val="3044066421"/>
                    </a:ext>
                  </a:extLst>
                </a:gridCol>
                <a:gridCol w="2556000">
                  <a:extLst>
                    <a:ext uri="{9D8B030D-6E8A-4147-A177-3AD203B41FA5}">
                      <a16:colId xmlns:a16="http://schemas.microsoft.com/office/drawing/2014/main" val="780573759"/>
                    </a:ext>
                  </a:extLst>
                </a:gridCol>
                <a:gridCol w="2556000">
                  <a:extLst>
                    <a:ext uri="{9D8B030D-6E8A-4147-A177-3AD203B41FA5}">
                      <a16:colId xmlns:a16="http://schemas.microsoft.com/office/drawing/2014/main" val="2711373549"/>
                    </a:ext>
                  </a:extLst>
                </a:gridCol>
                <a:gridCol w="2556000">
                  <a:extLst>
                    <a:ext uri="{9D8B030D-6E8A-4147-A177-3AD203B41FA5}">
                      <a16:colId xmlns:a16="http://schemas.microsoft.com/office/drawing/2014/main" val="1680263196"/>
                    </a:ext>
                  </a:extLst>
                </a:gridCol>
              </a:tblGrid>
              <a:tr h="936000">
                <a:tc>
                  <a:txBody>
                    <a:bodyPr/>
                    <a:lstStyle/>
                    <a:p>
                      <a:pPr>
                        <a:lnSpc>
                          <a:spcPct val="115000"/>
                        </a:lnSpc>
                        <a:spcAft>
                          <a:spcPts val="800"/>
                        </a:spcAft>
                      </a:pPr>
                      <a:r>
                        <a:rPr lang="de-AT" sz="2400" kern="100" dirty="0">
                          <a:effectLst/>
                        </a:rPr>
                        <a:t>Dimensionen</a:t>
                      </a:r>
                      <a:endParaRPr lang="de-AT"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solidFill>
                      <a:schemeClr val="accent3">
                        <a:lumMod val="50000"/>
                      </a:schemeClr>
                    </a:solidFill>
                  </a:tcPr>
                </a:tc>
                <a:tc>
                  <a:txBody>
                    <a:bodyPr/>
                    <a:lstStyle/>
                    <a:p>
                      <a:pPr>
                        <a:lnSpc>
                          <a:spcPct val="115000"/>
                        </a:lnSpc>
                        <a:spcAft>
                          <a:spcPts val="800"/>
                        </a:spcAft>
                      </a:pPr>
                      <a:r>
                        <a:rPr lang="de-AT" sz="2400" kern="100">
                          <a:effectLst/>
                        </a:rPr>
                        <a:t>Kreative Dimension</a:t>
                      </a:r>
                      <a:endParaRPr lang="de-AT" sz="2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solidFill>
                      <a:schemeClr val="accent3">
                        <a:lumMod val="50000"/>
                      </a:schemeClr>
                    </a:solidFill>
                  </a:tcPr>
                </a:tc>
                <a:tc>
                  <a:txBody>
                    <a:bodyPr/>
                    <a:lstStyle/>
                    <a:p>
                      <a:pPr>
                        <a:lnSpc>
                          <a:spcPct val="115000"/>
                        </a:lnSpc>
                        <a:spcAft>
                          <a:spcPts val="800"/>
                        </a:spcAft>
                      </a:pPr>
                      <a:r>
                        <a:rPr lang="de-AT" sz="2400" kern="100" dirty="0">
                          <a:effectLst/>
                        </a:rPr>
                        <a:t>Regulative Dimension</a:t>
                      </a:r>
                      <a:endParaRPr lang="de-AT"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solidFill>
                      <a:schemeClr val="accent3">
                        <a:lumMod val="50000"/>
                      </a:schemeClr>
                    </a:solidFill>
                  </a:tcPr>
                </a:tc>
                <a:tc>
                  <a:txBody>
                    <a:bodyPr/>
                    <a:lstStyle/>
                    <a:p>
                      <a:pPr>
                        <a:lnSpc>
                          <a:spcPct val="115000"/>
                        </a:lnSpc>
                        <a:spcAft>
                          <a:spcPts val="800"/>
                        </a:spcAft>
                      </a:pPr>
                      <a:r>
                        <a:rPr lang="de-AT" sz="2400" kern="100" dirty="0">
                          <a:effectLst/>
                        </a:rPr>
                        <a:t>Normative Dimension</a:t>
                      </a:r>
                      <a:endParaRPr lang="de-AT"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solidFill>
                      <a:schemeClr val="accent3">
                        <a:lumMod val="50000"/>
                      </a:schemeClr>
                    </a:solidFill>
                  </a:tcPr>
                </a:tc>
                <a:extLst>
                  <a:ext uri="{0D108BD9-81ED-4DB2-BD59-A6C34878D82A}">
                    <a16:rowId xmlns:a16="http://schemas.microsoft.com/office/drawing/2014/main" val="1856080686"/>
                  </a:ext>
                </a:extLst>
              </a:tr>
              <a:tr h="936000">
                <a:tc>
                  <a:txBody>
                    <a:bodyPr/>
                    <a:lstStyle/>
                    <a:p>
                      <a:pPr>
                        <a:lnSpc>
                          <a:spcPct val="115000"/>
                        </a:lnSpc>
                        <a:spcAft>
                          <a:spcPts val="800"/>
                        </a:spcAft>
                      </a:pPr>
                      <a:r>
                        <a:rPr lang="de-AT" sz="2400" kern="100">
                          <a:effectLst/>
                        </a:rPr>
                        <a:t>Handlungsbezug</a:t>
                      </a:r>
                      <a:endParaRPr lang="de-AT" sz="2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solidFill>
                      <a:schemeClr val="accent3">
                        <a:lumMod val="50000"/>
                      </a:schemeClr>
                    </a:solidFill>
                  </a:tcPr>
                </a:tc>
                <a:tc>
                  <a:txBody>
                    <a:bodyPr/>
                    <a:lstStyle/>
                    <a:p>
                      <a:pPr>
                        <a:lnSpc>
                          <a:spcPct val="115000"/>
                        </a:lnSpc>
                        <a:spcAft>
                          <a:spcPts val="800"/>
                        </a:spcAft>
                      </a:pPr>
                      <a:r>
                        <a:rPr lang="de-AT" sz="2400" kern="100" dirty="0">
                          <a:effectLst/>
                        </a:rPr>
                        <a:t>Kompetenz</a:t>
                      </a:r>
                      <a:endParaRPr lang="de-AT"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de-AT" sz="2400" kern="100">
                          <a:effectLst/>
                        </a:rPr>
                        <a:t>Performanz</a:t>
                      </a:r>
                      <a:endParaRPr lang="de-AT" sz="2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de-AT" sz="2400" kern="100" dirty="0">
                          <a:effectLst/>
                        </a:rPr>
                        <a:t>Responsivität</a:t>
                      </a:r>
                      <a:endParaRPr lang="de-AT"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4688358"/>
                  </a:ext>
                </a:extLst>
              </a:tr>
              <a:tr h="936000">
                <a:tc>
                  <a:txBody>
                    <a:bodyPr/>
                    <a:lstStyle/>
                    <a:p>
                      <a:pPr>
                        <a:lnSpc>
                          <a:spcPct val="115000"/>
                        </a:lnSpc>
                        <a:spcAft>
                          <a:spcPts val="800"/>
                        </a:spcAft>
                      </a:pPr>
                      <a:r>
                        <a:rPr lang="de-AT" sz="2400" kern="100" dirty="0">
                          <a:effectLst/>
                        </a:rPr>
                        <a:t>Sozialwissenschaftliche Grundbegriffe</a:t>
                      </a:r>
                      <a:endParaRPr lang="de-AT"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solidFill>
                      <a:schemeClr val="accent3">
                        <a:lumMod val="50000"/>
                      </a:schemeClr>
                    </a:solidFill>
                  </a:tcPr>
                </a:tc>
                <a:tc>
                  <a:txBody>
                    <a:bodyPr/>
                    <a:lstStyle/>
                    <a:p>
                      <a:pPr>
                        <a:lnSpc>
                          <a:spcPct val="115000"/>
                        </a:lnSpc>
                        <a:spcAft>
                          <a:spcPts val="800"/>
                        </a:spcAft>
                      </a:pPr>
                      <a:r>
                        <a:rPr lang="de-AT" sz="2400" kern="100">
                          <a:effectLst/>
                        </a:rPr>
                        <a:t>Selbstaktualisierung</a:t>
                      </a:r>
                      <a:endParaRPr lang="de-AT" sz="2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de-AT" sz="2400" kern="100">
                          <a:effectLst/>
                        </a:rPr>
                        <a:t>Selbstorganisation</a:t>
                      </a:r>
                      <a:endParaRPr lang="de-AT" sz="2800" kern="10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a:lnSpc>
                          <a:spcPct val="115000"/>
                        </a:lnSpc>
                        <a:spcAft>
                          <a:spcPts val="800"/>
                        </a:spcAft>
                      </a:pPr>
                      <a:r>
                        <a:rPr lang="de-AT" sz="2400" kern="100" dirty="0">
                          <a:effectLst/>
                        </a:rPr>
                        <a:t>Verantwortung</a:t>
                      </a:r>
                      <a:endParaRPr lang="de-AT"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3346966"/>
                  </a:ext>
                </a:extLst>
              </a:tr>
            </a:tbl>
          </a:graphicData>
        </a:graphic>
      </p:graphicFrame>
      <p:sp>
        <p:nvSpPr>
          <p:cNvPr id="5" name="Rectangle 1">
            <a:extLst>
              <a:ext uri="{FF2B5EF4-FFF2-40B4-BE49-F238E27FC236}">
                <a16:creationId xmlns:a16="http://schemas.microsoft.com/office/drawing/2014/main" id="{5173A3E0-4F45-7EC8-D6D1-13737378FB0C}"/>
              </a:ext>
            </a:extLst>
          </p:cNvPr>
          <p:cNvSpPr>
            <a:spLocks noChangeArrowheads="1"/>
          </p:cNvSpPr>
          <p:nvPr/>
        </p:nvSpPr>
        <p:spPr bwMode="auto">
          <a:xfrm>
            <a:off x="581193" y="5991300"/>
            <a:ext cx="1102961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AT" altLang="de-DE" sz="20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Tab. 2: Dimensionen des integrativen Autonomiekonzepts (nach Sichler 2006)</a:t>
            </a:r>
            <a:endParaRPr kumimoji="0" lang="de-AT" altLang="de-DE" sz="3200" b="0" i="0" u="none" strike="noStrike" cap="none" normalizeH="0" baseline="0" dirty="0">
              <a:ln>
                <a:noFill/>
              </a:ln>
              <a:solidFill>
                <a:schemeClr val="tx1"/>
              </a:solidFill>
              <a:effectLst/>
              <a:latin typeface="Arial" panose="020B0604020202020204" pitchFamily="34" charset="0"/>
            </a:endParaRPr>
          </a:p>
        </p:txBody>
      </p:sp>
      <p:sp>
        <p:nvSpPr>
          <p:cNvPr id="6" name="Textfeld 5">
            <a:extLst>
              <a:ext uri="{FF2B5EF4-FFF2-40B4-BE49-F238E27FC236}">
                <a16:creationId xmlns:a16="http://schemas.microsoft.com/office/drawing/2014/main" id="{8232F659-626A-43C9-C359-17757FFF8513}"/>
              </a:ext>
            </a:extLst>
          </p:cNvPr>
          <p:cNvSpPr txBox="1"/>
          <p:nvPr/>
        </p:nvSpPr>
        <p:spPr>
          <a:xfrm>
            <a:off x="581192" y="2243271"/>
            <a:ext cx="9777613" cy="400110"/>
          </a:xfrm>
          <a:prstGeom prst="rect">
            <a:avLst/>
          </a:prstGeom>
          <a:noFill/>
        </p:spPr>
        <p:txBody>
          <a:bodyPr wrap="none" rtlCol="0">
            <a:spAutoFit/>
          </a:bodyPr>
          <a:lstStyle/>
          <a:p>
            <a:r>
              <a:rPr lang="de-AT" sz="2000" b="1" dirty="0">
                <a:solidFill>
                  <a:srgbClr val="002060"/>
                </a:solidFill>
              </a:rPr>
              <a:t>Selbstbestimmte Ausgestaltung des Verhältnisses von Arbeit und Lebensführung </a:t>
            </a:r>
          </a:p>
        </p:txBody>
      </p:sp>
      <p:pic>
        <p:nvPicPr>
          <p:cNvPr id="7" name="Picture 2" descr="Pressedownloads | Suttner Universität">
            <a:extLst>
              <a:ext uri="{FF2B5EF4-FFF2-40B4-BE49-F238E27FC236}">
                <a16:creationId xmlns:a16="http://schemas.microsoft.com/office/drawing/2014/main" id="{C3F45FF4-9EDF-4E93-ABED-B148DA1033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3667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EA5ED8-804D-9FAB-63B0-00FC0DF86F12}"/>
              </a:ext>
            </a:extLst>
          </p:cNvPr>
          <p:cNvSpPr>
            <a:spLocks noGrp="1"/>
          </p:cNvSpPr>
          <p:nvPr>
            <p:ph type="title"/>
          </p:nvPr>
        </p:nvSpPr>
        <p:spPr>
          <a:xfrm>
            <a:off x="581192" y="702156"/>
            <a:ext cx="9691217" cy="1013800"/>
          </a:xfrm>
        </p:spPr>
        <p:txBody>
          <a:bodyPr/>
          <a:lstStyle/>
          <a:p>
            <a:r>
              <a:rPr lang="de-AT" dirty="0"/>
              <a:t>Die triadische Struktur des Begriffs der Anerkennung</a:t>
            </a:r>
          </a:p>
        </p:txBody>
      </p:sp>
      <p:graphicFrame>
        <p:nvGraphicFramePr>
          <p:cNvPr id="17" name="Diagramm 16">
            <a:extLst>
              <a:ext uri="{FF2B5EF4-FFF2-40B4-BE49-F238E27FC236}">
                <a16:creationId xmlns:a16="http://schemas.microsoft.com/office/drawing/2014/main" id="{43CEE3CC-B8BC-A997-2B7B-7EACD51991E7}"/>
              </a:ext>
            </a:extLst>
          </p:cNvPr>
          <p:cNvGraphicFramePr/>
          <p:nvPr>
            <p:extLst>
              <p:ext uri="{D42A27DB-BD31-4B8C-83A1-F6EECF244321}">
                <p14:modId xmlns:p14="http://schemas.microsoft.com/office/powerpoint/2010/main" val="3513865069"/>
              </p:ext>
            </p:extLst>
          </p:nvPr>
        </p:nvGraphicFramePr>
        <p:xfrm>
          <a:off x="581192" y="2091446"/>
          <a:ext cx="8128000" cy="44358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Textfeld 18">
            <a:extLst>
              <a:ext uri="{FF2B5EF4-FFF2-40B4-BE49-F238E27FC236}">
                <a16:creationId xmlns:a16="http://schemas.microsoft.com/office/drawing/2014/main" id="{8030C860-269A-7A0E-BC0D-82C3F3DA5BE2}"/>
              </a:ext>
            </a:extLst>
          </p:cNvPr>
          <p:cNvSpPr txBox="1"/>
          <p:nvPr/>
        </p:nvSpPr>
        <p:spPr>
          <a:xfrm>
            <a:off x="7191172" y="2359595"/>
            <a:ext cx="4345832" cy="1631216"/>
          </a:xfrm>
          <a:prstGeom prst="rect">
            <a:avLst/>
          </a:prstGeom>
          <a:noFill/>
        </p:spPr>
        <p:txBody>
          <a:bodyPr wrap="square">
            <a:spAutoFit/>
          </a:bodyPr>
          <a:lstStyle/>
          <a:p>
            <a:pPr marL="285750" indent="-285750">
              <a:buFont typeface="Arial" panose="020B0604020202020204" pitchFamily="34" charset="0"/>
              <a:buChar char="•"/>
            </a:pPr>
            <a:r>
              <a:rPr lang="de-AT" altLang="de-DE" sz="2000" b="1" dirty="0">
                <a:solidFill>
                  <a:srgbClr val="002060"/>
                </a:solidFill>
              </a:rPr>
              <a:t>Wer erteilt Anerkennung?</a:t>
            </a:r>
          </a:p>
          <a:p>
            <a:pPr marL="285750" indent="-285750">
              <a:buFont typeface="Arial" panose="020B0604020202020204" pitchFamily="34" charset="0"/>
              <a:buChar char="•"/>
            </a:pPr>
            <a:r>
              <a:rPr lang="de-AT" altLang="de-DE" sz="2000" b="1" dirty="0">
                <a:solidFill>
                  <a:srgbClr val="002060"/>
                </a:solidFill>
              </a:rPr>
              <a:t>Wer erhält Anerkennung?</a:t>
            </a:r>
          </a:p>
          <a:p>
            <a:pPr marL="285750" indent="-285750">
              <a:buFont typeface="Arial" panose="020B0604020202020204" pitchFamily="34" charset="0"/>
              <a:buChar char="•"/>
            </a:pPr>
            <a:r>
              <a:rPr lang="de-AT" altLang="de-DE" sz="2000" b="1" dirty="0">
                <a:solidFill>
                  <a:srgbClr val="002060"/>
                </a:solidFill>
              </a:rPr>
              <a:t>Woraufhin (d. h. aus welchem Anlass) wird Anerkennung ausgesprochen?</a:t>
            </a:r>
          </a:p>
        </p:txBody>
      </p:sp>
      <p:sp>
        <p:nvSpPr>
          <p:cNvPr id="20" name="Textfeld 19">
            <a:extLst>
              <a:ext uri="{FF2B5EF4-FFF2-40B4-BE49-F238E27FC236}">
                <a16:creationId xmlns:a16="http://schemas.microsoft.com/office/drawing/2014/main" id="{50E2A016-F681-9823-23F7-49A0A7DD8C55}"/>
              </a:ext>
            </a:extLst>
          </p:cNvPr>
          <p:cNvSpPr txBox="1"/>
          <p:nvPr/>
        </p:nvSpPr>
        <p:spPr>
          <a:xfrm>
            <a:off x="9456051" y="6155844"/>
            <a:ext cx="2154757" cy="369332"/>
          </a:xfrm>
          <a:prstGeom prst="rect">
            <a:avLst/>
          </a:prstGeom>
          <a:noFill/>
        </p:spPr>
        <p:txBody>
          <a:bodyPr wrap="none" rtlCol="0">
            <a:spAutoFit/>
          </a:bodyPr>
          <a:lstStyle/>
          <a:p>
            <a:r>
              <a:rPr lang="de-AT" dirty="0"/>
              <a:t>(Nach </a:t>
            </a:r>
            <a:r>
              <a:rPr lang="de-AT" dirty="0" err="1"/>
              <a:t>Ricoeur</a:t>
            </a:r>
            <a:r>
              <a:rPr lang="de-AT" dirty="0"/>
              <a:t> 2006)</a:t>
            </a:r>
          </a:p>
        </p:txBody>
      </p:sp>
      <p:pic>
        <p:nvPicPr>
          <p:cNvPr id="21" name="Picture 2" descr="Pressedownloads | Suttner Universität">
            <a:extLst>
              <a:ext uri="{FF2B5EF4-FFF2-40B4-BE49-F238E27FC236}">
                <a16:creationId xmlns:a16="http://schemas.microsoft.com/office/drawing/2014/main" id="{686877B3-1186-AF4E-3149-25D0B867904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6859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E83721-0763-93BE-3D46-805DC8DD2E6A}"/>
              </a:ext>
            </a:extLst>
          </p:cNvPr>
          <p:cNvSpPr>
            <a:spLocks noGrp="1"/>
          </p:cNvSpPr>
          <p:nvPr>
            <p:ph type="title"/>
          </p:nvPr>
        </p:nvSpPr>
        <p:spPr/>
        <p:txBody>
          <a:bodyPr/>
          <a:lstStyle/>
          <a:p>
            <a:r>
              <a:rPr lang="de-AT" dirty="0"/>
              <a:t>Das Prinzip Anerkennung im sozialen Austausch</a:t>
            </a:r>
          </a:p>
        </p:txBody>
      </p:sp>
      <p:sp>
        <p:nvSpPr>
          <p:cNvPr id="3" name="Inhaltsplatzhalter 2">
            <a:extLst>
              <a:ext uri="{FF2B5EF4-FFF2-40B4-BE49-F238E27FC236}">
                <a16:creationId xmlns:a16="http://schemas.microsoft.com/office/drawing/2014/main" id="{2DA1B0CB-8FB7-8F5F-3266-4B814A915A8E}"/>
              </a:ext>
            </a:extLst>
          </p:cNvPr>
          <p:cNvSpPr>
            <a:spLocks noGrp="1"/>
          </p:cNvSpPr>
          <p:nvPr>
            <p:ph idx="1"/>
          </p:nvPr>
        </p:nvSpPr>
        <p:spPr/>
        <p:txBody>
          <a:bodyPr>
            <a:normAutofit fontScale="92500"/>
          </a:bodyPr>
          <a:lstStyle/>
          <a:p>
            <a:pPr>
              <a:lnSpc>
                <a:spcPct val="90000"/>
              </a:lnSpc>
            </a:pPr>
            <a:r>
              <a:rPr lang="de-AT" altLang="de-DE" sz="2400" dirty="0"/>
              <a:t>Durch wechselseitige Anerkennung erlangt die*der Einzelne Kenntnis von ihrer*seiner Bedeutung für gesellschaftliche Handlungsfelder und vom Stellenwert ihrer*seiner Kompetenzen.</a:t>
            </a:r>
          </a:p>
          <a:p>
            <a:pPr>
              <a:lnSpc>
                <a:spcPct val="90000"/>
              </a:lnSpc>
            </a:pPr>
            <a:r>
              <a:rPr lang="de-AT" altLang="de-DE" sz="2400" b="1" dirty="0"/>
              <a:t>Anerkennung ist die Grundlage des praktischen Selbstverhältnisses des Menschen zu sich selbst und seiner Identität(en).</a:t>
            </a:r>
          </a:p>
          <a:p>
            <a:pPr>
              <a:lnSpc>
                <a:spcPct val="90000"/>
              </a:lnSpc>
            </a:pPr>
            <a:r>
              <a:rPr lang="de-AT" altLang="de-DE" sz="2400" dirty="0"/>
              <a:t>Schon in den frühen Interaktionen zwischen Kleinkind bzw. Heranwachsendem und den Bezugspersonen (Eltern, Lehrer*innen, Ausbildende) spielt das Prinzip Anerkennung eine konstitutive Rolle für die Entwicklung des Menschen zu einem Mitglied der Gesellschaft.</a:t>
            </a:r>
          </a:p>
          <a:p>
            <a:pPr>
              <a:lnSpc>
                <a:spcPct val="90000"/>
              </a:lnSpc>
            </a:pPr>
            <a:r>
              <a:rPr lang="de-AT" altLang="de-DE" sz="2400" dirty="0"/>
              <a:t>Anerkennung bezieht sich dabei in gleicher Weise sowohl auf den gegenständlichen Aspekt des Leistungshandelns (Leistungsergebnis) als auch auf die Person (Leistungsträger).</a:t>
            </a:r>
          </a:p>
        </p:txBody>
      </p:sp>
      <p:pic>
        <p:nvPicPr>
          <p:cNvPr id="4" name="Picture 2" descr="Pressedownloads | Suttner Universität">
            <a:extLst>
              <a:ext uri="{FF2B5EF4-FFF2-40B4-BE49-F238E27FC236}">
                <a16:creationId xmlns:a16="http://schemas.microsoft.com/office/drawing/2014/main" id="{4E068343-93E5-F08D-7AA8-CA28D984D1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797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A99617-507E-E93A-607D-8DEB923590A1}"/>
              </a:ext>
            </a:extLst>
          </p:cNvPr>
          <p:cNvSpPr>
            <a:spLocks noGrp="1"/>
          </p:cNvSpPr>
          <p:nvPr>
            <p:ph type="title"/>
          </p:nvPr>
        </p:nvSpPr>
        <p:spPr/>
        <p:txBody>
          <a:bodyPr/>
          <a:lstStyle/>
          <a:p>
            <a:r>
              <a:rPr lang="de-AT" dirty="0"/>
              <a:t>Grundformen sozialer Anerkennung</a:t>
            </a:r>
          </a:p>
        </p:txBody>
      </p:sp>
      <p:sp>
        <p:nvSpPr>
          <p:cNvPr id="3" name="Inhaltsplatzhalter 2">
            <a:extLst>
              <a:ext uri="{FF2B5EF4-FFF2-40B4-BE49-F238E27FC236}">
                <a16:creationId xmlns:a16="http://schemas.microsoft.com/office/drawing/2014/main" id="{8832F713-D3FD-B69B-C075-DD8596465777}"/>
              </a:ext>
            </a:extLst>
          </p:cNvPr>
          <p:cNvSpPr>
            <a:spLocks noGrp="1"/>
          </p:cNvSpPr>
          <p:nvPr>
            <p:ph idx="1"/>
          </p:nvPr>
        </p:nvSpPr>
        <p:spPr/>
        <p:txBody>
          <a:bodyPr>
            <a:normAutofit/>
          </a:bodyPr>
          <a:lstStyle/>
          <a:p>
            <a:pPr>
              <a:lnSpc>
                <a:spcPct val="90000"/>
              </a:lnSpc>
            </a:pPr>
            <a:r>
              <a:rPr lang="de-AT" altLang="de-DE" sz="3200" dirty="0"/>
              <a:t>Anerkennung in </a:t>
            </a:r>
            <a:r>
              <a:rPr lang="de-AT" altLang="de-DE" sz="3200" b="1" dirty="0"/>
              <a:t>privaten</a:t>
            </a:r>
            <a:r>
              <a:rPr lang="de-AT" altLang="de-DE" sz="3200" dirty="0"/>
              <a:t>, vertrauten emotionalen Beziehungen</a:t>
            </a:r>
            <a:br>
              <a:rPr lang="de-AT" altLang="de-DE" sz="3200" dirty="0"/>
            </a:br>
            <a:r>
              <a:rPr lang="de-AT" altLang="de-DE" sz="3200" dirty="0">
                <a:sym typeface="Wingdings" panose="05000000000000000000" pitchFamily="2" charset="2"/>
              </a:rPr>
              <a:t> </a:t>
            </a:r>
            <a:r>
              <a:rPr lang="de-AT" altLang="de-DE" sz="3200" b="1" dirty="0">
                <a:solidFill>
                  <a:schemeClr val="folHlink"/>
                </a:solidFill>
              </a:rPr>
              <a:t>Individualität</a:t>
            </a:r>
          </a:p>
          <a:p>
            <a:pPr>
              <a:lnSpc>
                <a:spcPct val="90000"/>
              </a:lnSpc>
            </a:pPr>
            <a:r>
              <a:rPr lang="de-AT" altLang="de-DE" sz="3200" dirty="0"/>
              <a:t>Anerkennung in </a:t>
            </a:r>
            <a:r>
              <a:rPr lang="de-AT" altLang="de-DE" sz="3200" b="1" dirty="0"/>
              <a:t>öffentlichen</a:t>
            </a:r>
            <a:r>
              <a:rPr lang="de-AT" altLang="de-DE" sz="3200" dirty="0"/>
              <a:t> Rechtsbeziehungen</a:t>
            </a:r>
            <a:br>
              <a:rPr lang="de-AT" altLang="de-DE" sz="3200" dirty="0"/>
            </a:br>
            <a:r>
              <a:rPr lang="de-AT" altLang="de-DE" sz="3200" dirty="0">
                <a:sym typeface="Wingdings" panose="05000000000000000000" pitchFamily="2" charset="2"/>
              </a:rPr>
              <a:t> </a:t>
            </a:r>
            <a:r>
              <a:rPr lang="de-AT" altLang="de-DE" sz="3200" b="1" dirty="0">
                <a:solidFill>
                  <a:schemeClr val="folHlink"/>
                </a:solidFill>
                <a:sym typeface="Wingdings" panose="05000000000000000000" pitchFamily="2" charset="2"/>
              </a:rPr>
              <a:t>Grundrechte (Bürger- und Menschenrechte)</a:t>
            </a:r>
          </a:p>
          <a:p>
            <a:pPr>
              <a:lnSpc>
                <a:spcPct val="90000"/>
              </a:lnSpc>
            </a:pPr>
            <a:r>
              <a:rPr lang="de-AT" altLang="de-DE" sz="3200" dirty="0">
                <a:sym typeface="Wingdings" panose="05000000000000000000" pitchFamily="2" charset="2"/>
              </a:rPr>
              <a:t>Anerkennung im </a:t>
            </a:r>
            <a:r>
              <a:rPr lang="de-AT" altLang="de-DE" sz="3200" b="1" dirty="0">
                <a:sym typeface="Wingdings" panose="05000000000000000000" pitchFamily="2" charset="2"/>
              </a:rPr>
              <a:t>sozialen</a:t>
            </a:r>
            <a:r>
              <a:rPr lang="de-AT" altLang="de-DE" sz="3200" dirty="0">
                <a:sym typeface="Wingdings" panose="05000000000000000000" pitchFamily="2" charset="2"/>
              </a:rPr>
              <a:t> Leistungsaustausch</a:t>
            </a:r>
            <a:br>
              <a:rPr lang="de-AT" altLang="de-DE" sz="3200" dirty="0">
                <a:sym typeface="Wingdings" panose="05000000000000000000" pitchFamily="2" charset="2"/>
              </a:rPr>
            </a:br>
            <a:r>
              <a:rPr lang="de-AT" altLang="de-DE" sz="3200" dirty="0">
                <a:sym typeface="Wingdings" panose="05000000000000000000" pitchFamily="2" charset="2"/>
              </a:rPr>
              <a:t> </a:t>
            </a:r>
            <a:r>
              <a:rPr lang="de-AT" altLang="de-DE" sz="3200" b="1" dirty="0">
                <a:solidFill>
                  <a:schemeClr val="folHlink"/>
                </a:solidFill>
                <a:sym typeface="Wingdings" panose="05000000000000000000" pitchFamily="2" charset="2"/>
              </a:rPr>
              <a:t>Professionalität (berufliche (Rollen-)Identität)</a:t>
            </a:r>
          </a:p>
          <a:p>
            <a:pPr marL="0" indent="0" algn="r">
              <a:lnSpc>
                <a:spcPct val="90000"/>
              </a:lnSpc>
              <a:buNone/>
            </a:pPr>
            <a:r>
              <a:rPr lang="de-AT" altLang="de-DE" sz="2000" dirty="0">
                <a:solidFill>
                  <a:schemeClr val="tx1"/>
                </a:solidFill>
                <a:sym typeface="Wingdings" panose="05000000000000000000" pitchFamily="2" charset="2"/>
              </a:rPr>
              <a:t>(Sichler 2007 in Anlehnung an Honneth 1992)</a:t>
            </a:r>
            <a:endParaRPr lang="de-AT" altLang="de-DE" sz="2000" dirty="0">
              <a:solidFill>
                <a:schemeClr val="tx1"/>
              </a:solidFill>
            </a:endParaRPr>
          </a:p>
        </p:txBody>
      </p:sp>
      <p:pic>
        <p:nvPicPr>
          <p:cNvPr id="4" name="Picture 2" descr="Pressedownloads | Suttner Universität">
            <a:extLst>
              <a:ext uri="{FF2B5EF4-FFF2-40B4-BE49-F238E27FC236}">
                <a16:creationId xmlns:a16="http://schemas.microsoft.com/office/drawing/2014/main" id="{52B58360-1D80-B8C7-0DB4-16D7AB8369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607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A90449-5042-FA89-D7D7-ED93A1E48F46}"/>
              </a:ext>
            </a:extLst>
          </p:cNvPr>
          <p:cNvSpPr>
            <a:spLocks noGrp="1"/>
          </p:cNvSpPr>
          <p:nvPr>
            <p:ph type="title"/>
          </p:nvPr>
        </p:nvSpPr>
        <p:spPr>
          <a:xfrm>
            <a:off x="581192" y="702156"/>
            <a:ext cx="9899239" cy="1013800"/>
          </a:xfrm>
        </p:spPr>
        <p:txBody>
          <a:bodyPr/>
          <a:lstStyle/>
          <a:p>
            <a:r>
              <a:rPr lang="de-AT" dirty="0"/>
              <a:t>Berufliche Anerkennung in unterschiedlichen sozialen Teilsystemen</a:t>
            </a:r>
          </a:p>
        </p:txBody>
      </p:sp>
      <p:sp>
        <p:nvSpPr>
          <p:cNvPr id="3" name="Inhaltsplatzhalter 2">
            <a:extLst>
              <a:ext uri="{FF2B5EF4-FFF2-40B4-BE49-F238E27FC236}">
                <a16:creationId xmlns:a16="http://schemas.microsoft.com/office/drawing/2014/main" id="{282D6624-8A64-E474-ABF0-5CBBDBB46453}"/>
              </a:ext>
            </a:extLst>
          </p:cNvPr>
          <p:cNvSpPr>
            <a:spLocks noGrp="1"/>
          </p:cNvSpPr>
          <p:nvPr>
            <p:ph idx="1"/>
          </p:nvPr>
        </p:nvSpPr>
        <p:spPr>
          <a:xfrm>
            <a:off x="581192" y="1964987"/>
            <a:ext cx="11029615" cy="4319081"/>
          </a:xfrm>
        </p:spPr>
        <p:txBody>
          <a:bodyPr>
            <a:normAutofit/>
          </a:bodyPr>
          <a:lstStyle/>
          <a:p>
            <a:pPr marL="447675" indent="-447675">
              <a:lnSpc>
                <a:spcPct val="90000"/>
              </a:lnSpc>
            </a:pPr>
            <a:r>
              <a:rPr lang="de-DE" altLang="de-DE" sz="1800" b="1" dirty="0"/>
              <a:t>Wirtschaft</a:t>
            </a:r>
            <a:r>
              <a:rPr lang="de-DE" altLang="de-DE" sz="1800" dirty="0"/>
              <a:t>: Anerkennung von wirtschaftlichem Erfolg (Profiterzielung)</a:t>
            </a:r>
          </a:p>
          <a:p>
            <a:pPr marL="447675" indent="-447675">
              <a:lnSpc>
                <a:spcPct val="90000"/>
              </a:lnSpc>
            </a:pPr>
            <a:r>
              <a:rPr lang="de-DE" altLang="de-DE" sz="1800" b="1" dirty="0"/>
              <a:t>Wissenschaft</a:t>
            </a:r>
            <a:r>
              <a:rPr lang="de-DE" altLang="de-DE" sz="1800" dirty="0"/>
              <a:t>: Anerkennung von wissenschaftlichen Leistungen</a:t>
            </a:r>
          </a:p>
          <a:p>
            <a:pPr marL="447675" indent="-447675">
              <a:lnSpc>
                <a:spcPct val="90000"/>
              </a:lnSpc>
            </a:pPr>
            <a:r>
              <a:rPr lang="de-DE" altLang="de-DE" sz="1800" b="1" dirty="0"/>
              <a:t>Politik</a:t>
            </a:r>
            <a:r>
              <a:rPr lang="de-DE" altLang="de-DE" sz="1800" dirty="0"/>
              <a:t>: Anerkennung von Leistungen bei der Gestaltung von Rahmenbedingungen für das öffentliche und private Leben</a:t>
            </a:r>
          </a:p>
          <a:p>
            <a:pPr marL="447675" indent="-447675">
              <a:lnSpc>
                <a:spcPct val="90000"/>
              </a:lnSpc>
            </a:pPr>
            <a:r>
              <a:rPr lang="de-DE" altLang="de-DE" sz="1800" b="1" dirty="0"/>
              <a:t>Erziehung</a:t>
            </a:r>
            <a:r>
              <a:rPr lang="de-DE" altLang="de-DE" sz="1800" dirty="0"/>
              <a:t>: Anerkennung von Leistungen, welche auf die Sozialisation von (künftigen) Mitbürger*innen gerichtet sind</a:t>
            </a:r>
          </a:p>
          <a:p>
            <a:pPr marL="447675" indent="-447675">
              <a:lnSpc>
                <a:spcPct val="90000"/>
              </a:lnSpc>
            </a:pPr>
            <a:r>
              <a:rPr lang="de-DE" altLang="de-DE" sz="1800" b="1" dirty="0"/>
              <a:t>Medien</a:t>
            </a:r>
            <a:r>
              <a:rPr lang="de-DE" altLang="de-DE" sz="1800" dirty="0"/>
              <a:t>: Anerkennung von Leistungen zur Erfüllung des (öffentlich-rechtlichen) Informationsauftrags, „Unterhaltungsauftrags“, etc.</a:t>
            </a:r>
          </a:p>
          <a:p>
            <a:pPr marL="447675" indent="-447675">
              <a:lnSpc>
                <a:spcPct val="90000"/>
              </a:lnSpc>
            </a:pPr>
            <a:r>
              <a:rPr lang="de-DE" altLang="de-DE" sz="1800" b="1" dirty="0"/>
              <a:t>Soziale Versorgung</a:t>
            </a:r>
            <a:r>
              <a:rPr lang="de-DE" altLang="de-DE" sz="1800" dirty="0"/>
              <a:t>: Anerkennung erteilter sozialer Unterstützung von Hilfsbedürftigen</a:t>
            </a:r>
          </a:p>
          <a:p>
            <a:pPr marL="447675" indent="-447675">
              <a:lnSpc>
                <a:spcPct val="90000"/>
              </a:lnSpc>
            </a:pPr>
            <a:r>
              <a:rPr lang="de-DE" altLang="de-DE" sz="1800" b="1" dirty="0"/>
              <a:t>Religion</a:t>
            </a:r>
            <a:r>
              <a:rPr lang="de-DE" altLang="de-DE" sz="1800" dirty="0"/>
              <a:t>: Anerkennung von religiös vermittelter Sinnstiftung</a:t>
            </a:r>
          </a:p>
          <a:p>
            <a:pPr marL="447675" indent="-447675">
              <a:lnSpc>
                <a:spcPct val="90000"/>
              </a:lnSpc>
            </a:pPr>
            <a:r>
              <a:rPr lang="de-DE" dirty="0"/>
              <a:t>(…)</a:t>
            </a:r>
          </a:p>
          <a:p>
            <a:pPr marL="0" indent="0" algn="r">
              <a:lnSpc>
                <a:spcPct val="90000"/>
              </a:lnSpc>
              <a:buNone/>
            </a:pPr>
            <a:r>
              <a:rPr lang="de-DE" sz="1600" dirty="0"/>
              <a:t>(Nach Sichler 2007)</a:t>
            </a:r>
            <a:endParaRPr lang="de-AT" sz="1600" dirty="0"/>
          </a:p>
        </p:txBody>
      </p:sp>
      <p:pic>
        <p:nvPicPr>
          <p:cNvPr id="4" name="Picture 2" descr="Pressedownloads | Suttner Universität">
            <a:extLst>
              <a:ext uri="{FF2B5EF4-FFF2-40B4-BE49-F238E27FC236}">
                <a16:creationId xmlns:a16="http://schemas.microsoft.com/office/drawing/2014/main" id="{26AFB3BA-6C58-B197-4CC2-CD566BE23D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89996" y="610099"/>
            <a:ext cx="1358302" cy="125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770218"/>
      </p:ext>
    </p:extLst>
  </p:cSld>
  <p:clrMapOvr>
    <a:masterClrMapping/>
  </p:clrMapOvr>
</p:sld>
</file>

<file path=ppt/theme/theme1.xml><?xml version="1.0" encoding="utf-8"?>
<a:theme xmlns:a="http://schemas.openxmlformats.org/drawingml/2006/main" name="Dividende">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Dividende</Template>
  <TotalTime>0</TotalTime>
  <Words>1151</Words>
  <Application>Microsoft Office PowerPoint</Application>
  <PresentationFormat>Breitbild</PresentationFormat>
  <Paragraphs>132</Paragraphs>
  <Slides>16</Slides>
  <Notes>3</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16</vt:i4>
      </vt:variant>
    </vt:vector>
  </HeadingPairs>
  <TitlesOfParts>
    <vt:vector size="23" baseType="lpstr">
      <vt:lpstr>Aptos</vt:lpstr>
      <vt:lpstr>Arial</vt:lpstr>
      <vt:lpstr>Gill Sans MT</vt:lpstr>
      <vt:lpstr>Tw Cen MT</vt:lpstr>
      <vt:lpstr>Wingdings</vt:lpstr>
      <vt:lpstr>Wingdings 2</vt:lpstr>
      <vt:lpstr>Dividende</vt:lpstr>
      <vt:lpstr>Souveränität und Anerkennung Die Relevanz für Beschäftigte</vt:lpstr>
      <vt:lpstr>Souveränität</vt:lpstr>
      <vt:lpstr>Begriff der Arbeit</vt:lpstr>
      <vt:lpstr>Arbeitskraftunternehmer*innen</vt:lpstr>
      <vt:lpstr>Autonomie in der Arbeitswelt: Integratives Konzept</vt:lpstr>
      <vt:lpstr>Die triadische Struktur des Begriffs der Anerkennung</vt:lpstr>
      <vt:lpstr>Das Prinzip Anerkennung im sozialen Austausch</vt:lpstr>
      <vt:lpstr>Grundformen sozialer Anerkennung</vt:lpstr>
      <vt:lpstr>Berufliche Anerkennung in unterschiedlichen sozialen Teilsystemen</vt:lpstr>
      <vt:lpstr>Job Crafting</vt:lpstr>
      <vt:lpstr>Job Crafting Dimensionen</vt:lpstr>
      <vt:lpstr>Vielen Dank für Ihre Aufmerksamkeit!</vt:lpstr>
      <vt:lpstr>Ebenen und Interaktionsformen beruflicher Anerkennung</vt:lpstr>
      <vt:lpstr>Aspekte der Anerkennung von Arbeit</vt:lpstr>
      <vt:lpstr>Merkmale wertschätzender Organisationen</vt:lpstr>
      <vt:lpstr>Wertschätzende Werkzeuge für Transformationsprozesse</vt:lpstr>
    </vt:vector>
  </TitlesOfParts>
  <Company>FHWN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Sichler Ralph</dc:creator>
  <cp:lastModifiedBy>Sichler Ralph</cp:lastModifiedBy>
  <cp:revision>3</cp:revision>
  <dcterms:created xsi:type="dcterms:W3CDTF">2025-02-12T09:01:23Z</dcterms:created>
  <dcterms:modified xsi:type="dcterms:W3CDTF">2025-03-14T10:08:18Z</dcterms:modified>
</cp:coreProperties>
</file>