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449" r:id="rId3"/>
    <p:sldId id="440" r:id="rId4"/>
    <p:sldId id="463" r:id="rId5"/>
    <p:sldId id="462" r:id="rId6"/>
    <p:sldId id="464" r:id="rId7"/>
    <p:sldId id="470" r:id="rId8"/>
    <p:sldId id="442" r:id="rId9"/>
    <p:sldId id="443" r:id="rId10"/>
    <p:sldId id="480" r:id="rId11"/>
    <p:sldId id="481" r:id="rId12"/>
    <p:sldId id="482" r:id="rId13"/>
    <p:sldId id="483" r:id="rId14"/>
    <p:sldId id="484" r:id="rId15"/>
    <p:sldId id="485" r:id="rId16"/>
    <p:sldId id="486" r:id="rId17"/>
    <p:sldId id="487" r:id="rId18"/>
    <p:sldId id="488" r:id="rId19"/>
    <p:sldId id="492" r:id="rId20"/>
    <p:sldId id="490" r:id="rId21"/>
    <p:sldId id="491" r:id="rId22"/>
    <p:sldId id="493" r:id="rId23"/>
    <p:sldId id="455" r:id="rId24"/>
    <p:sldId id="496" r:id="rId25"/>
    <p:sldId id="494" r:id="rId26"/>
    <p:sldId id="495" r:id="rId27"/>
    <p:sldId id="489" r:id="rId28"/>
    <p:sldId id="446" r:id="rId29"/>
    <p:sldId id="447" r:id="rId30"/>
    <p:sldId id="459" r:id="rId31"/>
    <p:sldId id="405" r:id="rId32"/>
    <p:sldId id="497" r:id="rId33"/>
    <p:sldId id="460" r:id="rId34"/>
  </p:sldIdLst>
  <p:sldSz cx="9144000" cy="6858000" type="screen4x3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F2B"/>
    <a:srgbClr val="0033CC"/>
    <a:srgbClr val="006600"/>
    <a:srgbClr val="F09696"/>
    <a:srgbClr val="C31935"/>
    <a:srgbClr val="E6B8CF"/>
    <a:srgbClr val="FF00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92593" autoAdjust="0"/>
  </p:normalViewPr>
  <p:slideViewPr>
    <p:cSldViewPr snapToObjects="1">
      <p:cViewPr varScale="1">
        <p:scale>
          <a:sx n="82" d="100"/>
          <a:sy n="82" d="100"/>
        </p:scale>
        <p:origin x="174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30.83.247.194\Methoden\Projekt%20Lokale%20Wohnungspolitik\2017-11%20Study\Fallstudien%20Preise%20und%20Bruttol&#246;hne%20all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30.83.247.194\Methoden\Projekt%20Lokale%20Wohnungspolitik\2017-11%20Study\Fallstudien%20Preise%20und%20Bruttol&#246;hne%20all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Bundesgebiet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Tabelle1!$A$2:$A$67</c:f>
              <c:strCache>
                <c:ptCount val="66"/>
                <c:pt idx="0">
                  <c:v>1950</c:v>
                </c:pt>
                <c:pt idx="10">
                  <c:v>1960</c:v>
                </c:pt>
                <c:pt idx="20">
                  <c:v>1970</c:v>
                </c:pt>
                <c:pt idx="30">
                  <c:v>1980</c:v>
                </c:pt>
                <c:pt idx="40">
                  <c:v>1990</c:v>
                </c:pt>
                <c:pt idx="50">
                  <c:v>2000</c:v>
                </c:pt>
                <c:pt idx="56">
                  <c:v>2006</c:v>
                </c:pt>
                <c:pt idx="60">
                  <c:v>2010</c:v>
                </c:pt>
                <c:pt idx="65">
                  <c:v>2015</c:v>
                </c:pt>
              </c:strCache>
            </c:strRef>
          </c:cat>
          <c:val>
            <c:numRef>
              <c:f>Tabelle1!$B$2:$B$67</c:f>
              <c:numCache>
                <c:formatCode>0</c:formatCode>
                <c:ptCount val="66"/>
                <c:pt idx="0">
                  <c:v>319350</c:v>
                </c:pt>
                <c:pt idx="1">
                  <c:v>287700</c:v>
                </c:pt>
                <c:pt idx="2">
                  <c:v>318712</c:v>
                </c:pt>
                <c:pt idx="3">
                  <c:v>379115</c:v>
                </c:pt>
                <c:pt idx="4">
                  <c:v>343673</c:v>
                </c:pt>
                <c:pt idx="5">
                  <c:v>341407</c:v>
                </c:pt>
                <c:pt idx="6">
                  <c:v>446768</c:v>
                </c:pt>
                <c:pt idx="7">
                  <c:v>225491</c:v>
                </c:pt>
                <c:pt idx="8">
                  <c:v>314655</c:v>
                </c:pt>
                <c:pt idx="9">
                  <c:v>295532</c:v>
                </c:pt>
                <c:pt idx="10">
                  <c:v>326663</c:v>
                </c:pt>
                <c:pt idx="11">
                  <c:v>316344</c:v>
                </c:pt>
                <c:pt idx="12">
                  <c:v>287699</c:v>
                </c:pt>
                <c:pt idx="13">
                  <c:v>217452</c:v>
                </c:pt>
                <c:pt idx="14">
                  <c:v>260298</c:v>
                </c:pt>
                <c:pt idx="15">
                  <c:v>209271</c:v>
                </c:pt>
                <c:pt idx="16">
                  <c:v>172354</c:v>
                </c:pt>
                <c:pt idx="17">
                  <c:v>198333</c:v>
                </c:pt>
                <c:pt idx="18">
                  <c:v>203931</c:v>
                </c:pt>
                <c:pt idx="19">
                  <c:v>165048</c:v>
                </c:pt>
                <c:pt idx="20">
                  <c:v>165135</c:v>
                </c:pt>
                <c:pt idx="21">
                  <c:v>195024</c:v>
                </c:pt>
                <c:pt idx="22">
                  <c:v>182247</c:v>
                </c:pt>
                <c:pt idx="23">
                  <c:v>126769</c:v>
                </c:pt>
                <c:pt idx="24">
                  <c:v>153380</c:v>
                </c:pt>
                <c:pt idx="25">
                  <c:v>153989</c:v>
                </c:pt>
                <c:pt idx="26">
                  <c:v>133847</c:v>
                </c:pt>
                <c:pt idx="27">
                  <c:v>113037</c:v>
                </c:pt>
                <c:pt idx="28">
                  <c:v>135311</c:v>
                </c:pt>
                <c:pt idx="29">
                  <c:v>108781</c:v>
                </c:pt>
                <c:pt idx="30">
                  <c:v>97175</c:v>
                </c:pt>
                <c:pt idx="31">
                  <c:v>92902</c:v>
                </c:pt>
                <c:pt idx="32">
                  <c:v>98886</c:v>
                </c:pt>
                <c:pt idx="33">
                  <c:v>104083</c:v>
                </c:pt>
                <c:pt idx="34">
                  <c:v>80408</c:v>
                </c:pt>
                <c:pt idx="35">
                  <c:v>68952</c:v>
                </c:pt>
                <c:pt idx="36">
                  <c:v>52066</c:v>
                </c:pt>
                <c:pt idx="37">
                  <c:v>40668</c:v>
                </c:pt>
                <c:pt idx="38">
                  <c:v>38886</c:v>
                </c:pt>
                <c:pt idx="39">
                  <c:v>65153</c:v>
                </c:pt>
                <c:pt idx="40">
                  <c:v>90704</c:v>
                </c:pt>
                <c:pt idx="41">
                  <c:v>93973</c:v>
                </c:pt>
                <c:pt idx="42">
                  <c:v>108474</c:v>
                </c:pt>
                <c:pt idx="43">
                  <c:v>150343</c:v>
                </c:pt>
                <c:pt idx="44">
                  <c:v>162021</c:v>
                </c:pt>
                <c:pt idx="45">
                  <c:v>143363</c:v>
                </c:pt>
                <c:pt idx="46">
                  <c:v>120968</c:v>
                </c:pt>
                <c:pt idx="47">
                  <c:v>107490</c:v>
                </c:pt>
                <c:pt idx="48">
                  <c:v>82759</c:v>
                </c:pt>
                <c:pt idx="49">
                  <c:v>62305</c:v>
                </c:pt>
                <c:pt idx="50">
                  <c:v>44428</c:v>
                </c:pt>
                <c:pt idx="51">
                  <c:v>38408</c:v>
                </c:pt>
                <c:pt idx="53" formatCode="#\ ##0">
                  <c:v>26486</c:v>
                </c:pt>
                <c:pt idx="54" formatCode="#\ ##0">
                  <c:v>19648</c:v>
                </c:pt>
                <c:pt idx="55" formatCode="#\ ##0">
                  <c:v>16879</c:v>
                </c:pt>
                <c:pt idx="56" formatCode="#\ ##0">
                  <c:v>16103</c:v>
                </c:pt>
                <c:pt idx="57" formatCode="General">
                  <c:v>9493</c:v>
                </c:pt>
                <c:pt idx="58" formatCode="General">
                  <c:v>10477</c:v>
                </c:pt>
                <c:pt idx="59" formatCode="General">
                  <c:v>12679</c:v>
                </c:pt>
                <c:pt idx="60" formatCode="General">
                  <c:v>11896</c:v>
                </c:pt>
                <c:pt idx="61" formatCode="General">
                  <c:v>12174</c:v>
                </c:pt>
                <c:pt idx="62" formatCode="General">
                  <c:v>9842</c:v>
                </c:pt>
                <c:pt idx="63" formatCode="General">
                  <c:v>9874</c:v>
                </c:pt>
                <c:pt idx="64" formatCode="General">
                  <c:v>12517</c:v>
                </c:pt>
                <c:pt idx="65" formatCode="General">
                  <c:v>14653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Neue Länder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sysDash"/>
              </a:ln>
              <a:effectLst/>
            </c:spPr>
          </c:marker>
          <c:cat>
            <c:strRef>
              <c:f>Tabelle1!$A$2:$A$67</c:f>
              <c:strCache>
                <c:ptCount val="66"/>
                <c:pt idx="0">
                  <c:v>1950</c:v>
                </c:pt>
                <c:pt idx="10">
                  <c:v>1960</c:v>
                </c:pt>
                <c:pt idx="20">
                  <c:v>1970</c:v>
                </c:pt>
                <c:pt idx="30">
                  <c:v>1980</c:v>
                </c:pt>
                <c:pt idx="40">
                  <c:v>1990</c:v>
                </c:pt>
                <c:pt idx="50">
                  <c:v>2000</c:v>
                </c:pt>
                <c:pt idx="56">
                  <c:v>2006</c:v>
                </c:pt>
                <c:pt idx="60">
                  <c:v>2010</c:v>
                </c:pt>
                <c:pt idx="65">
                  <c:v>2015</c:v>
                </c:pt>
              </c:strCache>
            </c:strRef>
          </c:cat>
          <c:val>
            <c:numRef>
              <c:f>Tabelle1!$C$2:$C$67</c:f>
              <c:numCache>
                <c:formatCode>General</c:formatCode>
                <c:ptCount val="66"/>
                <c:pt idx="41" formatCode="#\ ##0">
                  <c:v>3811</c:v>
                </c:pt>
                <c:pt idx="42" formatCode="#\ ##0">
                  <c:v>21253</c:v>
                </c:pt>
                <c:pt idx="43" formatCode="#\ ##0">
                  <c:v>38977</c:v>
                </c:pt>
                <c:pt idx="44" formatCode="#\ ##0">
                  <c:v>55609</c:v>
                </c:pt>
                <c:pt idx="45" formatCode="#\ ##0">
                  <c:v>51533</c:v>
                </c:pt>
                <c:pt idx="46" formatCode="#\ ##0">
                  <c:v>41715</c:v>
                </c:pt>
                <c:pt idx="47" formatCode="#\ ##0">
                  <c:v>36553</c:v>
                </c:pt>
                <c:pt idx="48" formatCode="#\ ##0">
                  <c:v>29872</c:v>
                </c:pt>
                <c:pt idx="49" formatCode="#\ ##0">
                  <c:v>17442</c:v>
                </c:pt>
                <c:pt idx="50" formatCode="#\ ##0">
                  <c:v>9298</c:v>
                </c:pt>
                <c:pt idx="51" formatCode="#\ ##0">
                  <c:v>4173</c:v>
                </c:pt>
                <c:pt idx="57">
                  <c:v>150</c:v>
                </c:pt>
                <c:pt idx="58">
                  <c:v>366</c:v>
                </c:pt>
                <c:pt idx="59">
                  <c:v>332</c:v>
                </c:pt>
                <c:pt idx="60">
                  <c:v>376</c:v>
                </c:pt>
                <c:pt idx="61">
                  <c:v>376</c:v>
                </c:pt>
                <c:pt idx="62">
                  <c:v>215</c:v>
                </c:pt>
                <c:pt idx="63">
                  <c:v>121</c:v>
                </c:pt>
                <c:pt idx="64">
                  <c:v>265</c:v>
                </c:pt>
                <c:pt idx="65">
                  <c:v>126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971273392"/>
        <c:axId val="-971270672"/>
      </c:lineChart>
      <c:catAx>
        <c:axId val="-97127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70672"/>
        <c:crosses val="autoZero"/>
        <c:auto val="1"/>
        <c:lblAlgn val="ctr"/>
        <c:lblOffset val="100"/>
        <c:noMultiLvlLbl val="0"/>
      </c:catAx>
      <c:valAx>
        <c:axId val="-97127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7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862" b="1" i="0" u="none" strike="noStrike" baseline="0" dirty="0" smtClean="0">
                <a:effectLst/>
              </a:rPr>
              <a:t>Nettokaltmiete pro m</a:t>
            </a:r>
            <a:r>
              <a:rPr lang="de-DE" sz="1862" b="1" i="0" u="none" strike="noStrike" baseline="30000" dirty="0" smtClean="0">
                <a:effectLst/>
              </a:rPr>
              <a:t>2</a:t>
            </a:r>
            <a:endParaRPr lang="de-DE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  <a:effectLst/>
            </c:spPr>
          </c:dPt>
          <c:cat>
            <c:strRef>
              <c:f>Tabelle1!$A$2:$A$13</c:f>
              <c:strCache>
                <c:ptCount val="12"/>
                <c:pt idx="0">
                  <c:v>M</c:v>
                </c:pt>
                <c:pt idx="1">
                  <c:v>F</c:v>
                </c:pt>
                <c:pt idx="2">
                  <c:v>S</c:v>
                </c:pt>
                <c:pt idx="3">
                  <c:v>FR</c:v>
                </c:pt>
                <c:pt idx="4">
                  <c:v>HH</c:v>
                </c:pt>
                <c:pt idx="5">
                  <c:v>IN</c:v>
                </c:pt>
                <c:pt idx="6">
                  <c:v>HD</c:v>
                </c:pt>
                <c:pt idx="7">
                  <c:v>DA</c:v>
                </c:pt>
                <c:pt idx="8">
                  <c:v>MZ</c:v>
                </c:pt>
                <c:pt idx="9">
                  <c:v>RE</c:v>
                </c:pt>
                <c:pt idx="10">
                  <c:v>GE</c:v>
                </c:pt>
                <c:pt idx="11">
                  <c:v>B'vn</c:v>
                </c:pt>
              </c:strCache>
            </c:strRef>
          </c:cat>
          <c:val>
            <c:numRef>
              <c:f>Tabelle1!$B$2:$B$13</c:f>
              <c:numCache>
                <c:formatCode>0.00</c:formatCode>
                <c:ptCount val="12"/>
                <c:pt idx="0">
                  <c:v>10.7875</c:v>
                </c:pt>
                <c:pt idx="1">
                  <c:v>9.32</c:v>
                </c:pt>
                <c:pt idx="2">
                  <c:v>8.56</c:v>
                </c:pt>
                <c:pt idx="3">
                  <c:v>8.07</c:v>
                </c:pt>
                <c:pt idx="4">
                  <c:v>7.9775</c:v>
                </c:pt>
                <c:pt idx="5">
                  <c:v>7.1000000000000005</c:v>
                </c:pt>
                <c:pt idx="6">
                  <c:v>8.64</c:v>
                </c:pt>
                <c:pt idx="7">
                  <c:v>8.2275000000000009</c:v>
                </c:pt>
                <c:pt idx="8">
                  <c:v>7.942499999999999</c:v>
                </c:pt>
                <c:pt idx="9">
                  <c:v>7.5424999999999986</c:v>
                </c:pt>
                <c:pt idx="10" formatCode="General">
                  <c:v>4.7699999999999996</c:v>
                </c:pt>
                <c:pt idx="11" formatCode="General">
                  <c:v>4.18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</c:dPt>
          <c:cat>
            <c:strRef>
              <c:f>Tabelle1!$A$2:$A$13</c:f>
              <c:strCache>
                <c:ptCount val="12"/>
                <c:pt idx="0">
                  <c:v>M</c:v>
                </c:pt>
                <c:pt idx="1">
                  <c:v>F</c:v>
                </c:pt>
                <c:pt idx="2">
                  <c:v>S</c:v>
                </c:pt>
                <c:pt idx="3">
                  <c:v>FR</c:v>
                </c:pt>
                <c:pt idx="4">
                  <c:v>HH</c:v>
                </c:pt>
                <c:pt idx="5">
                  <c:v>IN</c:v>
                </c:pt>
                <c:pt idx="6">
                  <c:v>HD</c:v>
                </c:pt>
                <c:pt idx="7">
                  <c:v>DA</c:v>
                </c:pt>
                <c:pt idx="8">
                  <c:v>MZ</c:v>
                </c:pt>
                <c:pt idx="9">
                  <c:v>RE</c:v>
                </c:pt>
                <c:pt idx="10">
                  <c:v>GE</c:v>
                </c:pt>
                <c:pt idx="11">
                  <c:v>B'vn</c:v>
                </c:pt>
              </c:strCache>
            </c:strRef>
          </c:cat>
          <c:val>
            <c:numRef>
              <c:f>Tabelle1!$C$2:$C$13</c:f>
              <c:numCache>
                <c:formatCode>0.00</c:formatCode>
                <c:ptCount val="12"/>
                <c:pt idx="0">
                  <c:v>14.586</c:v>
                </c:pt>
                <c:pt idx="1">
                  <c:v>12.038</c:v>
                </c:pt>
                <c:pt idx="2">
                  <c:v>11.308</c:v>
                </c:pt>
                <c:pt idx="3">
                  <c:v>10.833</c:v>
                </c:pt>
                <c:pt idx="4">
                  <c:v>10.382</c:v>
                </c:pt>
                <c:pt idx="5">
                  <c:v>10.182</c:v>
                </c:pt>
                <c:pt idx="6">
                  <c:v>10.074</c:v>
                </c:pt>
                <c:pt idx="7">
                  <c:v>9.8170000000000002</c:v>
                </c:pt>
                <c:pt idx="8">
                  <c:v>9.7929999999999993</c:v>
                </c:pt>
                <c:pt idx="9">
                  <c:v>9.7929999999999993</c:v>
                </c:pt>
                <c:pt idx="10">
                  <c:v>4.9779999999999998</c:v>
                </c:pt>
                <c:pt idx="11">
                  <c:v>4.6890000000000001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971276112"/>
        <c:axId val="-971275568"/>
      </c:barChart>
      <c:catAx>
        <c:axId val="-97127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75568"/>
        <c:crosses val="autoZero"/>
        <c:auto val="1"/>
        <c:lblAlgn val="ctr"/>
        <c:lblOffset val="100"/>
        <c:noMultiLvlLbl val="0"/>
      </c:catAx>
      <c:valAx>
        <c:axId val="-97127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7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862" b="1" i="0" u="none" strike="noStrike" baseline="0" dirty="0" smtClean="0">
                <a:effectLst/>
              </a:rPr>
              <a:t>Nettokaltmiete pro m</a:t>
            </a:r>
            <a:r>
              <a:rPr lang="de-DE" sz="1862" b="1" i="0" u="none" strike="noStrike" baseline="30000" dirty="0" smtClean="0">
                <a:effectLst/>
              </a:rPr>
              <a:t>2</a:t>
            </a:r>
            <a:endParaRPr lang="de-DE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</c:dPt>
          <c:cat>
            <c:strRef>
              <c:f>Tabelle1!$A$2:$A$12</c:f>
              <c:strCache>
                <c:ptCount val="11"/>
                <c:pt idx="0">
                  <c:v>WOB</c:v>
                </c:pt>
                <c:pt idx="1">
                  <c:v>B</c:v>
                </c:pt>
                <c:pt idx="2">
                  <c:v>BA</c:v>
                </c:pt>
                <c:pt idx="3">
                  <c:v>IN</c:v>
                </c:pt>
                <c:pt idx="4">
                  <c:v>TR</c:v>
                </c:pt>
                <c:pt idx="5">
                  <c:v>WÜ</c:v>
                </c:pt>
                <c:pt idx="6">
                  <c:v>KS</c:v>
                </c:pt>
                <c:pt idx="7">
                  <c:v>A</c:v>
                </c:pt>
                <c:pt idx="8">
                  <c:v>M</c:v>
                </c:pt>
                <c:pt idx="9">
                  <c:v>BS</c:v>
                </c:pt>
                <c:pt idx="10">
                  <c:v>OL</c:v>
                </c:pt>
              </c:strCache>
            </c:strRef>
          </c:cat>
          <c:val>
            <c:numRef>
              <c:f>Tabelle1!$B$2:$B$12</c:f>
              <c:numCache>
                <c:formatCode>0.00</c:formatCode>
                <c:ptCount val="11"/>
                <c:pt idx="0">
                  <c:v>5.65</c:v>
                </c:pt>
                <c:pt idx="1">
                  <c:v>5.9349999999999996</c:v>
                </c:pt>
                <c:pt idx="2">
                  <c:v>5.4274999999999993</c:v>
                </c:pt>
                <c:pt idx="3">
                  <c:v>7.1000000000000005</c:v>
                </c:pt>
                <c:pt idx="4">
                  <c:v>5.4574999999999996</c:v>
                </c:pt>
                <c:pt idx="5">
                  <c:v>6.1974999999999989</c:v>
                </c:pt>
                <c:pt idx="6">
                  <c:v>4.8600000000000003</c:v>
                </c:pt>
                <c:pt idx="7">
                  <c:v>6.25</c:v>
                </c:pt>
                <c:pt idx="8">
                  <c:v>10.7875</c:v>
                </c:pt>
                <c:pt idx="9">
                  <c:v>5.2575000000000003</c:v>
                </c:pt>
                <c:pt idx="10">
                  <c:v>5.4124999999999996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dPt>
          <c:cat>
            <c:strRef>
              <c:f>Tabelle1!$A$2:$A$12</c:f>
              <c:strCache>
                <c:ptCount val="11"/>
                <c:pt idx="0">
                  <c:v>WOB</c:v>
                </c:pt>
                <c:pt idx="1">
                  <c:v>B</c:v>
                </c:pt>
                <c:pt idx="2">
                  <c:v>BA</c:v>
                </c:pt>
                <c:pt idx="3">
                  <c:v>IN</c:v>
                </c:pt>
                <c:pt idx="4">
                  <c:v>TR</c:v>
                </c:pt>
                <c:pt idx="5">
                  <c:v>WÜ</c:v>
                </c:pt>
                <c:pt idx="6">
                  <c:v>KS</c:v>
                </c:pt>
                <c:pt idx="7">
                  <c:v>A</c:v>
                </c:pt>
                <c:pt idx="8">
                  <c:v>M</c:v>
                </c:pt>
                <c:pt idx="9">
                  <c:v>BS</c:v>
                </c:pt>
                <c:pt idx="10">
                  <c:v>OL</c:v>
                </c:pt>
              </c:strCache>
            </c:strRef>
          </c:cat>
          <c:val>
            <c:numRef>
              <c:f>Tabelle1!$C$2:$C$12</c:f>
              <c:numCache>
                <c:formatCode>0.00</c:formatCode>
                <c:ptCount val="11"/>
                <c:pt idx="0">
                  <c:v>8.84</c:v>
                </c:pt>
                <c:pt idx="1">
                  <c:v>8.6329999999999991</c:v>
                </c:pt>
                <c:pt idx="2">
                  <c:v>7.8540000000000001</c:v>
                </c:pt>
                <c:pt idx="3">
                  <c:v>10.182</c:v>
                </c:pt>
                <c:pt idx="4">
                  <c:v>7.7770000000000001</c:v>
                </c:pt>
                <c:pt idx="5">
                  <c:v>8.7799999999999994</c:v>
                </c:pt>
                <c:pt idx="6">
                  <c:v>6.68</c:v>
                </c:pt>
                <c:pt idx="7">
                  <c:v>8.4779999999999998</c:v>
                </c:pt>
                <c:pt idx="8">
                  <c:v>14.586</c:v>
                </c:pt>
                <c:pt idx="9">
                  <c:v>7.093</c:v>
                </c:pt>
                <c:pt idx="10">
                  <c:v>7.2919999999999998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971278288"/>
        <c:axId val="-971272848"/>
      </c:barChart>
      <c:catAx>
        <c:axId val="-97127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72848"/>
        <c:crosses val="autoZero"/>
        <c:auto val="1"/>
        <c:lblAlgn val="ctr"/>
        <c:lblOffset val="100"/>
        <c:noMultiLvlLbl val="0"/>
      </c:catAx>
      <c:valAx>
        <c:axId val="-971272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7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Tabelle1!$A$20</c:f>
              <c:strCache>
                <c:ptCount val="1"/>
                <c:pt idx="0">
                  <c:v>Mieten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Tabelle1!$A$21:$A$32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Tabelle1!$B$21:$B$32</c:f>
              <c:numCache>
                <c:formatCode>0.00</c:formatCode>
                <c:ptCount val="12"/>
                <c:pt idx="0">
                  <c:v>100</c:v>
                </c:pt>
                <c:pt idx="1">
                  <c:v>94.397641112047182</c:v>
                </c:pt>
                <c:pt idx="2">
                  <c:v>93.176074136478519</c:v>
                </c:pt>
                <c:pt idx="3">
                  <c:v>92.881213142375756</c:v>
                </c:pt>
                <c:pt idx="4">
                  <c:v>94.144903117101947</c:v>
                </c:pt>
                <c:pt idx="5">
                  <c:v>98.1044650379107</c:v>
                </c:pt>
                <c:pt idx="6">
                  <c:v>101.89553496208931</c:v>
                </c:pt>
                <c:pt idx="7">
                  <c:v>109.4776748104465</c:v>
                </c:pt>
                <c:pt idx="8">
                  <c:v>118.07076663858469</c:v>
                </c:pt>
                <c:pt idx="9">
                  <c:v>127.52503791069924</c:v>
                </c:pt>
                <c:pt idx="10">
                  <c:v>139.15851727042966</c:v>
                </c:pt>
                <c:pt idx="11">
                  <c:v>145.45914069081718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Tabelle1!$I$20</c:f>
              <c:strCache>
                <c:ptCount val="1"/>
                <c:pt idx="0">
                  <c:v>Bruttolöhne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Tabelle1!$A$21:$A$32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Tabelle1!$J$21:$J$32</c:f>
              <c:numCache>
                <c:formatCode>0.00</c:formatCode>
                <c:ptCount val="12"/>
                <c:pt idx="0">
                  <c:v>100</c:v>
                </c:pt>
                <c:pt idx="1">
                  <c:v>99.896983075791027</c:v>
                </c:pt>
                <c:pt idx="2">
                  <c:v>99.562178072111848</c:v>
                </c:pt>
                <c:pt idx="3">
                  <c:v>100.26490066225166</c:v>
                </c:pt>
                <c:pt idx="4">
                  <c:v>102.06769683590875</c:v>
                </c:pt>
                <c:pt idx="5">
                  <c:v>102.89551140544518</c:v>
                </c:pt>
                <c:pt idx="6">
                  <c:v>105.18395879323033</c:v>
                </c:pt>
                <c:pt idx="7">
                  <c:v>108.8337012509198</c:v>
                </c:pt>
                <c:pt idx="8">
                  <c:v>110.18763796909492</c:v>
                </c:pt>
                <c:pt idx="9">
                  <c:v>111.9168506254599</c:v>
                </c:pt>
                <c:pt idx="10">
                  <c:v>115.12509197939661</c:v>
                </c:pt>
                <c:pt idx="11">
                  <c:v>120.10301692420897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971282640"/>
        <c:axId val="-971272304"/>
      </c:lineChart>
      <c:catAx>
        <c:axId val="-97128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72304"/>
        <c:crosses val="autoZero"/>
        <c:auto val="1"/>
        <c:lblAlgn val="ctr"/>
        <c:lblOffset val="100"/>
        <c:noMultiLvlLbl val="0"/>
      </c:catAx>
      <c:valAx>
        <c:axId val="-971272304"/>
        <c:scaling>
          <c:orientation val="minMax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8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Tabelle1!$A$20</c:f>
              <c:strCache>
                <c:ptCount val="1"/>
                <c:pt idx="0">
                  <c:v>Mieten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Tabelle1!$A$21:$A$32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Tabelle1!$F$21:$F$32</c:f>
              <c:numCache>
                <c:formatCode>0.00</c:formatCode>
                <c:ptCount val="12"/>
                <c:pt idx="0">
                  <c:v>100</c:v>
                </c:pt>
                <c:pt idx="1">
                  <c:v>96.913580246913583</c:v>
                </c:pt>
                <c:pt idx="2">
                  <c:v>99.279835390946502</c:v>
                </c:pt>
                <c:pt idx="3">
                  <c:v>98.148148148148124</c:v>
                </c:pt>
                <c:pt idx="4">
                  <c:v>99.79423868312756</c:v>
                </c:pt>
                <c:pt idx="5">
                  <c:v>100.25720164609051</c:v>
                </c:pt>
                <c:pt idx="6">
                  <c:v>101.44032921810697</c:v>
                </c:pt>
                <c:pt idx="7">
                  <c:v>105.55555555555554</c:v>
                </c:pt>
                <c:pt idx="8">
                  <c:v>116.2037037037037</c:v>
                </c:pt>
                <c:pt idx="9">
                  <c:v>125.24442386831274</c:v>
                </c:pt>
                <c:pt idx="10">
                  <c:v>134.69403292181067</c:v>
                </c:pt>
                <c:pt idx="11">
                  <c:v>137.44855967078189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Tabelle1!$I$20</c:f>
              <c:strCache>
                <c:ptCount val="1"/>
                <c:pt idx="0">
                  <c:v>Bruttolöhne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Tabelle1!$A$21:$A$32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Tabelle1!$N$21:$N$32</c:f>
              <c:numCache>
                <c:formatCode>0.00</c:formatCode>
                <c:ptCount val="12"/>
                <c:pt idx="0">
                  <c:v>100</c:v>
                </c:pt>
                <c:pt idx="1">
                  <c:v>99.833938764919566</c:v>
                </c:pt>
                <c:pt idx="2">
                  <c:v>100.91679640200657</c:v>
                </c:pt>
                <c:pt idx="3">
                  <c:v>102.91299083203597</c:v>
                </c:pt>
                <c:pt idx="4">
                  <c:v>100.42899152395779</c:v>
                </c:pt>
                <c:pt idx="5">
                  <c:v>101.43573776163292</c:v>
                </c:pt>
                <c:pt idx="6">
                  <c:v>103.25895173845356</c:v>
                </c:pt>
                <c:pt idx="7">
                  <c:v>106.14426569797612</c:v>
                </c:pt>
                <c:pt idx="8">
                  <c:v>108.09894481923543</c:v>
                </c:pt>
                <c:pt idx="9">
                  <c:v>110.7420861442657</c:v>
                </c:pt>
                <c:pt idx="10">
                  <c:v>115.63051375194604</c:v>
                </c:pt>
                <c:pt idx="11">
                  <c:v>117.39491437467566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971271760"/>
        <c:axId val="-971281008"/>
      </c:lineChart>
      <c:catAx>
        <c:axId val="-97127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81008"/>
        <c:crosses val="autoZero"/>
        <c:auto val="1"/>
        <c:lblAlgn val="ctr"/>
        <c:lblOffset val="100"/>
        <c:noMultiLvlLbl val="0"/>
      </c:catAx>
      <c:valAx>
        <c:axId val="-971281008"/>
        <c:scaling>
          <c:orientation val="minMax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97127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6850" y="433388"/>
            <a:ext cx="5594350" cy="43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6986" tIns="0" rIns="0" bIns="0" numCol="1" anchor="ctr" anchorCtr="0" compatLnSpc="1">
            <a:prstTxWarp prst="textNoShape">
              <a:avLst/>
            </a:prstTxWarp>
          </a:bodyPr>
          <a:lstStyle>
            <a:lvl1pPr defTabSz="990600" eaLnBrk="1" hangingPunct="1">
              <a:lnSpc>
                <a:spcPts val="1413"/>
              </a:lnSpc>
              <a:defRPr sz="1100" b="1">
                <a:latin typeface="Stafford" panose="00000400000000000000" pitchFamily="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6850" y="9590088"/>
            <a:ext cx="137795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100" b="1">
                <a:latin typeface="Stafford" panose="00000400000000000000" pitchFamily="2" charset="0"/>
              </a:defRPr>
            </a:lvl1pPr>
          </a:lstStyle>
          <a:p>
            <a:pPr>
              <a:defRPr/>
            </a:pPr>
            <a:fld id="{57DDBACF-F433-4234-A85B-B5EAD3220AAC}" type="datetime4">
              <a:rPr lang="de-DE"/>
              <a:pPr>
                <a:defRPr/>
              </a:pPr>
              <a:t>6. Februar 2020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74800" y="9590088"/>
            <a:ext cx="4621213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100" b="1">
                <a:latin typeface="Stafford" panose="00000400000000000000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10300" y="9590088"/>
            <a:ext cx="693738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100" b="1">
                <a:latin typeface="Stafford" panose="00000400000000000000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2877809E-9543-4375-B376-605B743700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5366" name="Picture 6" descr="tud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13" y="403225"/>
            <a:ext cx="9620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6850" y="200025"/>
            <a:ext cx="6707188" cy="161925"/>
          </a:xfrm>
          <a:prstGeom prst="rect">
            <a:avLst/>
          </a:pr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96850" y="403225"/>
            <a:ext cx="67071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196850" y="9509125"/>
            <a:ext cx="67071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95263" y="869950"/>
            <a:ext cx="67071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6141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3" descr="tud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403225"/>
            <a:ext cx="9683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5263" y="9721850"/>
            <a:ext cx="167640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ctr" anchorCtr="0" compatLnSpc="1">
            <a:prstTxWarp prst="textNoShape">
              <a:avLst/>
            </a:prstTxWarp>
          </a:bodyPr>
          <a:lstStyle>
            <a:lvl1pPr defTabSz="990600" eaLnBrk="1" hangingPunct="1">
              <a:lnSpc>
                <a:spcPts val="1413"/>
              </a:lnSpc>
              <a:defRPr sz="1100">
                <a:latin typeface="Stafford" panose="00000400000000000000" pitchFamily="2" charset="0"/>
              </a:defRPr>
            </a:lvl1pPr>
          </a:lstStyle>
          <a:p>
            <a:pPr>
              <a:defRPr/>
            </a:pPr>
            <a:fld id="{760C76A4-4E9A-4957-9EFC-29E01E8A98E6}" type="datetime4">
              <a:rPr lang="de-DE"/>
              <a:pPr>
                <a:defRPr/>
              </a:pPr>
              <a:t>6. Februar 2020</a:t>
            </a:fld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7775" y="1033463"/>
            <a:ext cx="4584700" cy="3438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6850" y="4795838"/>
            <a:ext cx="6705600" cy="479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71663" y="9721850"/>
            <a:ext cx="424973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ctr" anchorCtr="0" compatLnSpc="1">
            <a:prstTxWarp prst="textNoShape">
              <a:avLst/>
            </a:prstTxWarp>
          </a:bodyPr>
          <a:lstStyle>
            <a:lvl1pPr defTabSz="990600" eaLnBrk="1" hangingPunct="1">
              <a:lnSpc>
                <a:spcPts val="1413"/>
              </a:lnSpc>
              <a:defRPr sz="1100">
                <a:latin typeface="Stafford" panose="00000400000000000000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21400" y="9721850"/>
            <a:ext cx="9763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ctr" anchorCtr="0" compatLnSpc="1">
            <a:prstTxWarp prst="textNoShape">
              <a:avLst/>
            </a:prstTxWarp>
          </a:bodyPr>
          <a:lstStyle>
            <a:lvl1pPr algn="r" defTabSz="990600" eaLnBrk="1" hangingPunct="1">
              <a:lnSpc>
                <a:spcPts val="1413"/>
              </a:lnSpc>
              <a:defRPr sz="1100">
                <a:latin typeface="Stafford" panose="00000400000000000000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452E6099-9202-4C2D-83E0-9A7B758D3F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96850" y="433388"/>
            <a:ext cx="559435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6986" tIns="0" rIns="0" bIns="0" anchor="ctr"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953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90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859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1413"/>
              </a:lnSpc>
              <a:defRPr/>
            </a:pPr>
            <a:endParaRPr lang="de-DE" sz="1100" b="1" smtClean="0">
              <a:latin typeface="Stafford" panose="00000400000000000000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96850" y="200025"/>
            <a:ext cx="6707188" cy="161925"/>
          </a:xfrm>
          <a:prstGeom prst="rect">
            <a:avLst/>
          </a:pr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196850" y="403225"/>
            <a:ext cx="67071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196850" y="874713"/>
            <a:ext cx="67071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196850" y="9721850"/>
            <a:ext cx="67071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9" name="Line 14"/>
          <p:cNvSpPr>
            <a:spLocks noChangeShapeType="1"/>
          </p:cNvSpPr>
          <p:nvPr/>
        </p:nvSpPr>
        <p:spPr bwMode="auto">
          <a:xfrm>
            <a:off x="195263" y="4592638"/>
            <a:ext cx="67071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43007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2E23F9-0D11-417C-B900-D1E93D13116A}" type="datetime4">
              <a:rPr lang="de-DE" altLang="de-DE" smtClean="0">
                <a:latin typeface="Stafford" panose="00000400000000000000" pitchFamily="2" charset="0"/>
              </a:rPr>
              <a:pPr/>
              <a:t>6. Februar 2020</a:t>
            </a:fld>
            <a:endParaRPr lang="de-DE" altLang="de-DE" smtClean="0">
              <a:latin typeface="Stafford" panose="00000400000000000000" pitchFamily="2" charset="0"/>
            </a:endParaRP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mtClean="0">
                <a:latin typeface="Stafford" panose="00000400000000000000" pitchFamily="2" charset="0"/>
              </a:rPr>
              <a:t>|  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mtClean="0">
                <a:latin typeface="Stafford" panose="00000400000000000000" pitchFamily="2" charset="0"/>
              </a:rPr>
              <a:t>|  </a:t>
            </a:r>
            <a:fld id="{BBFE255F-CE35-499B-93CA-F6C43E204DFF}" type="slidenum">
              <a:rPr lang="de-DE" altLang="de-DE" smtClean="0">
                <a:latin typeface="Stafford" panose="00000400000000000000" pitchFamily="2" charset="0"/>
              </a:rPr>
              <a:pPr/>
              <a:t>1</a:t>
            </a:fld>
            <a:endParaRPr lang="de-DE" altLang="de-DE" smtClean="0">
              <a:latin typeface="Stafford" panose="00000400000000000000" pitchFamily="2" charset="0"/>
            </a:endParaRPr>
          </a:p>
        </p:txBody>
      </p:sp>
      <p:sp>
        <p:nvSpPr>
          <p:cNvPr id="1741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642423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21508" name="Datumsplatzhalt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AC4A75-594D-42B1-80D3-6340CE16473A}" type="datetime4">
              <a:rPr lang="de-DE" altLang="de-DE" smtClean="0">
                <a:latin typeface="Stafford" panose="00000400000000000000" pitchFamily="2" charset="0"/>
              </a:rPr>
              <a:pPr/>
              <a:t>6. Februar 2020</a:t>
            </a:fld>
            <a:endParaRPr lang="de-DE" altLang="de-DE" smtClean="0">
              <a:latin typeface="Stafford" panose="00000400000000000000" pitchFamily="2" charset="0"/>
            </a:endParaRPr>
          </a:p>
        </p:txBody>
      </p:sp>
      <p:sp>
        <p:nvSpPr>
          <p:cNvPr id="21509" name="Fußzeilenplatzhalt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mtClean="0">
                <a:latin typeface="Stafford" panose="00000400000000000000" pitchFamily="2" charset="0"/>
              </a:rPr>
              <a:t>|  </a:t>
            </a:r>
          </a:p>
        </p:txBody>
      </p:sp>
      <p:sp>
        <p:nvSpPr>
          <p:cNvPr id="21510" name="Foliennummernplatzhalt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mtClean="0">
                <a:latin typeface="Stafford" panose="00000400000000000000" pitchFamily="2" charset="0"/>
              </a:rPr>
              <a:t>|  </a:t>
            </a:r>
            <a:fld id="{3E5FFDDD-E943-4F2E-98F0-AA9EEE63082C}" type="slidenum">
              <a:rPr lang="de-DE" altLang="de-DE" smtClean="0">
                <a:latin typeface="Stafford" panose="00000400000000000000" pitchFamily="2" charset="0"/>
              </a:rPr>
              <a:pPr/>
              <a:t>11</a:t>
            </a:fld>
            <a:endParaRPr lang="de-DE" altLang="de-DE" smtClean="0">
              <a:latin typeface="Staffor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483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30724" name="Datumsplatzhalt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6DE648-32BB-4919-A28D-C92426B77653}" type="datetime4">
              <a:rPr lang="de-DE" altLang="de-DE" smtClean="0">
                <a:latin typeface="Stafford" panose="00000400000000000000" pitchFamily="2" charset="0"/>
              </a:rPr>
              <a:pPr/>
              <a:t>6. Februar 2020</a:t>
            </a:fld>
            <a:endParaRPr lang="de-DE" altLang="de-DE" smtClean="0">
              <a:latin typeface="Stafford" panose="00000400000000000000" pitchFamily="2" charset="0"/>
            </a:endParaRPr>
          </a:p>
        </p:txBody>
      </p:sp>
      <p:sp>
        <p:nvSpPr>
          <p:cNvPr id="30725" name="Fußzeilenplatzhalt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mtClean="0">
                <a:latin typeface="Stafford" panose="00000400000000000000" pitchFamily="2" charset="0"/>
              </a:rPr>
              <a:t>|  </a:t>
            </a:r>
          </a:p>
        </p:txBody>
      </p:sp>
      <p:sp>
        <p:nvSpPr>
          <p:cNvPr id="30726" name="Foliennummernplatzhalt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mtClean="0">
                <a:latin typeface="Stafford" panose="00000400000000000000" pitchFamily="2" charset="0"/>
              </a:rPr>
              <a:t>|  </a:t>
            </a:r>
            <a:fld id="{7E8E238B-A1DE-4111-98F4-902FA2D5272F}" type="slidenum">
              <a:rPr lang="de-DE" altLang="de-DE" smtClean="0">
                <a:latin typeface="Stafford" panose="00000400000000000000" pitchFamily="2" charset="0"/>
              </a:rPr>
              <a:pPr/>
              <a:t>14</a:t>
            </a:fld>
            <a:endParaRPr lang="de-DE" altLang="de-DE" smtClean="0">
              <a:latin typeface="Staffor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55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02A523F-0805-4083-8781-05FB4031F05F}" type="datetime4">
              <a:rPr lang="de-DE" smtClean="0"/>
              <a:pPr>
                <a:defRPr/>
              </a:pPr>
              <a:t>6. Februar 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fld id="{142262F0-CA6B-4DE8-9479-5C1D54F8CF04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90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B90F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B90F2B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B5B5B5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pic>
        <p:nvPicPr>
          <p:cNvPr id="6" name="Picture 9" descr="tud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7172325" y="657225"/>
            <a:ext cx="18732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252413" y="648970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252413" y="648970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8775" y="692150"/>
            <a:ext cx="6734175" cy="577850"/>
          </a:xfrm>
        </p:spPr>
        <p:txBody>
          <a:bodyPr anchor="t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775" y="1449388"/>
            <a:ext cx="6734175" cy="944562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Font typeface="Wingdings" panose="05000000000000000000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Formatvorlage des </a:t>
            </a:r>
          </a:p>
          <a:p>
            <a:pPr lvl="0"/>
            <a:r>
              <a:rPr lang="de-DE" noProof="0" smtClean="0"/>
              <a:t>Untertitelmasters durch </a:t>
            </a:r>
          </a:p>
          <a:p>
            <a:pPr lvl="0"/>
            <a:r>
              <a:rPr lang="de-DE" noProof="0" smtClean="0"/>
              <a:t>Klicken bearbeiten</a:t>
            </a:r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ftr" sz="quarter" idx="10"/>
          </p:nvPr>
        </p:nvSpPr>
        <p:spPr>
          <a:xfrm>
            <a:off x="358775" y="6510338"/>
            <a:ext cx="8532813" cy="231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110767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69161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488950"/>
            <a:ext cx="2159000" cy="5892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488950"/>
            <a:ext cx="6329363" cy="58928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3673181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1_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775" y="488950"/>
            <a:ext cx="687705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50825" y="1592263"/>
            <a:ext cx="4243388" cy="47894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592263"/>
            <a:ext cx="4244975" cy="47894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1539199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775" y="488950"/>
            <a:ext cx="687705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50825" y="1592263"/>
            <a:ext cx="4243388" cy="47894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6613" y="1592263"/>
            <a:ext cx="4244975" cy="23177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6613" y="4062413"/>
            <a:ext cx="4244975" cy="2319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297041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149039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113777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592263"/>
            <a:ext cx="4243388" cy="47894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592263"/>
            <a:ext cx="4244975" cy="47894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46952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1478427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307289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224942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172282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18. Februar 2015  |  Fachbereich 02  |  Institut für Politikwissenschaft  |  Björn Egner |  ‹Nr.›</a:t>
            </a:r>
          </a:p>
        </p:txBody>
      </p:sp>
    </p:spTree>
    <p:extLst>
      <p:ext uri="{BB962C8B-B14F-4D97-AF65-F5344CB8AC3E}">
        <p14:creationId xmlns:p14="http://schemas.microsoft.com/office/powerpoint/2010/main" val="83898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9503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88950"/>
            <a:ext cx="68770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92263"/>
            <a:ext cx="8640763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" y="6510338"/>
            <a:ext cx="85344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fld id="{CABEB865-C4CC-414D-9FD9-094184BD0F9C}" type="datetime4">
              <a:rPr lang="de-DE" altLang="de-DE"/>
              <a:pPr>
                <a:defRPr/>
              </a:pPr>
              <a:t>6. Februar 2020</a:t>
            </a:fld>
            <a:r>
              <a:rPr lang="de-DE" altLang="de-DE"/>
              <a:t>  |  Fachbereich 02  |  Institut für Politikwissenschaft  |  PD Dr. Björn Egner  |  </a:t>
            </a:r>
            <a:fld id="{9D68CEA4-08D3-4EFB-9668-F63858BB881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B90F2B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B5B5B5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pic>
        <p:nvPicPr>
          <p:cNvPr id="1031" name="Picture 9" descr="tud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7167563" y="512763"/>
            <a:ext cx="18732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14"/>
          <p:cNvSpPr>
            <a:spLocks noChangeShapeType="1"/>
          </p:cNvSpPr>
          <p:nvPr/>
        </p:nvSpPr>
        <p:spPr bwMode="auto">
          <a:xfrm>
            <a:off x="250825" y="1449388"/>
            <a:ext cx="8640763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Line 15"/>
          <p:cNvSpPr>
            <a:spLocks noChangeShapeType="1"/>
          </p:cNvSpPr>
          <p:nvPr/>
        </p:nvSpPr>
        <p:spPr bwMode="auto">
          <a:xfrm>
            <a:off x="252413" y="648970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  <p:sldLayoutId id="2147484229" r:id="rId12"/>
    <p:sldLayoutId id="214748423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179388" indent="-179388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873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3038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08050" indent="-188913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altLang="de-DE" sz="2400" smtClean="0"/>
              <a:t>Wohnungspolitik </a:t>
            </a:r>
            <a:r>
              <a:rPr lang="de-DE" altLang="de-DE" sz="2400"/>
              <a:t>als staatliche </a:t>
            </a:r>
            <a:r>
              <a:rPr lang="de-DE" altLang="de-DE" sz="2400" smtClean="0"/>
              <a:t>Aufgabe</a:t>
            </a:r>
            <a:endParaRPr lang="de-DE" altLang="de-DE" sz="2400" dirty="0" smtClean="0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58775" y="1647824"/>
            <a:ext cx="8173665" cy="665051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Ein Rückblick und ein paar unangenehme Fragen zur Gegenwart</a:t>
            </a:r>
          </a:p>
        </p:txBody>
      </p:sp>
      <p:sp>
        <p:nvSpPr>
          <p:cNvPr id="16388" name="Rectangle 3"/>
          <p:cNvSpPr txBox="1">
            <a:spLocks noChangeArrowheads="1"/>
          </p:cNvSpPr>
          <p:nvPr/>
        </p:nvSpPr>
        <p:spPr bwMode="auto">
          <a:xfrm>
            <a:off x="250825" y="2708275"/>
            <a:ext cx="8640763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9250" indent="-168275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38163" indent="-187325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17550" indent="-173038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08050" indent="-188913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365250" indent="-188913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822450" indent="-188913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279650" indent="-188913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736850" indent="-188913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de-DE" altLang="de-DE" b="1" dirty="0"/>
          </a:p>
          <a:p>
            <a:pPr eaLnBrk="1" hangingPunct="1">
              <a:spcBef>
                <a:spcPct val="0"/>
              </a:spcBef>
              <a:buNone/>
            </a:pPr>
            <a:r>
              <a:rPr lang="de-DE" altLang="de-DE" b="1" dirty="0" smtClean="0"/>
              <a:t>Eine Stadt nur </a:t>
            </a:r>
            <a:r>
              <a:rPr lang="de-DE" altLang="de-DE" b="1" dirty="0"/>
              <a:t>für </a:t>
            </a:r>
            <a:r>
              <a:rPr lang="de-DE" altLang="de-DE" b="1" dirty="0" smtClean="0"/>
              <a:t>Reiche? Hamburg </a:t>
            </a:r>
            <a:r>
              <a:rPr lang="de-DE" altLang="de-DE" b="1" dirty="0"/>
              <a:t>und </a:t>
            </a:r>
            <a:r>
              <a:rPr lang="de-DE" altLang="de-DE" b="1" dirty="0" smtClean="0"/>
              <a:t>seine Wohnungspolitik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de-DE" altLang="de-DE" dirty="0" smtClean="0"/>
              <a:t>10</a:t>
            </a:r>
            <a:r>
              <a:rPr lang="de-DE" altLang="de-DE" dirty="0"/>
              <a:t>. </a:t>
            </a:r>
            <a:r>
              <a:rPr lang="de-DE" altLang="de-DE" dirty="0" smtClean="0"/>
              <a:t>Konferenz zur </a:t>
            </a:r>
            <a:r>
              <a:rPr lang="de-DE" altLang="de-DE" dirty="0"/>
              <a:t>sozialen </a:t>
            </a:r>
            <a:r>
              <a:rPr lang="de-DE" altLang="de-DE" dirty="0" smtClean="0"/>
              <a:t>Spaltung</a:t>
            </a:r>
          </a:p>
          <a:p>
            <a:pPr eaLnBrk="1" hangingPunct="1">
              <a:spcBef>
                <a:spcPct val="0"/>
              </a:spcBef>
              <a:buNone/>
            </a:pPr>
            <a:endParaRPr lang="de-DE" altLang="de-DE" dirty="0" smtClean="0"/>
          </a:p>
          <a:p>
            <a:pPr eaLnBrk="1" hangingPunct="1">
              <a:spcBef>
                <a:spcPct val="0"/>
              </a:spcBef>
              <a:buNone/>
            </a:pPr>
            <a:endParaRPr lang="de-DE" altLang="de-DE" dirty="0" smtClean="0"/>
          </a:p>
          <a:p>
            <a:pPr eaLnBrk="1" hangingPunct="1">
              <a:spcBef>
                <a:spcPct val="0"/>
              </a:spcBef>
              <a:buNone/>
            </a:pPr>
            <a:r>
              <a:rPr lang="de-DE" altLang="de-DE" dirty="0" smtClean="0"/>
              <a:t>06</a:t>
            </a:r>
            <a:r>
              <a:rPr lang="de-DE" altLang="de-DE" dirty="0"/>
              <a:t>. Februar </a:t>
            </a:r>
            <a:r>
              <a:rPr lang="de-DE" altLang="de-DE" dirty="0" smtClean="0"/>
              <a:t>2020, </a:t>
            </a:r>
            <a:r>
              <a:rPr lang="de-DE" altLang="de-DE" dirty="0" err="1" smtClean="0"/>
              <a:t>HafenCity</a:t>
            </a:r>
            <a:r>
              <a:rPr lang="de-DE" altLang="de-DE" dirty="0" smtClean="0"/>
              <a:t> Universität, Hamburg</a:t>
            </a:r>
            <a:endParaRPr lang="de-DE" altLang="de-DE" dirty="0"/>
          </a:p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de-DE" altLang="de-DE" sz="1600" dirty="0"/>
          </a:p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de-DE" altLang="de-DE" sz="1600" dirty="0" smtClean="0"/>
          </a:p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de-DE" altLang="de-DE" sz="1600" dirty="0" smtClean="0"/>
          </a:p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de-DE" altLang="de-DE" sz="1600" dirty="0" err="1" smtClean="0"/>
              <a:t>apl</a:t>
            </a:r>
            <a:r>
              <a:rPr lang="de-DE" altLang="de-DE" sz="1600" dirty="0" smtClean="0"/>
              <a:t>. Prof. Dr</a:t>
            </a:r>
            <a:r>
              <a:rPr lang="de-DE" altLang="de-DE" sz="1600" dirty="0"/>
              <a:t>. Björn </a:t>
            </a:r>
            <a:r>
              <a:rPr lang="de-DE" altLang="de-DE" sz="1600" dirty="0" smtClean="0"/>
              <a:t>Egner</a:t>
            </a:r>
          </a:p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de-DE" altLang="de-DE" sz="1600" dirty="0" smtClean="0"/>
              <a:t>Institut </a:t>
            </a:r>
            <a:r>
              <a:rPr lang="de-DE" altLang="de-DE" sz="1600" dirty="0"/>
              <a:t>für Politikwissenschaft</a:t>
            </a:r>
          </a:p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de-DE" altLang="de-DE" sz="1600" dirty="0"/>
              <a:t>Technische Universität </a:t>
            </a:r>
            <a:r>
              <a:rPr lang="de-DE" altLang="de-DE" sz="1600" dirty="0" smtClean="0"/>
              <a:t>Darmstadt</a:t>
            </a:r>
          </a:p>
          <a:p>
            <a:pPr algn="r" eaLnBrk="1" hangingPunct="1">
              <a:spcBef>
                <a:spcPct val="0"/>
              </a:spcBef>
              <a:buNone/>
            </a:pPr>
            <a:r>
              <a:rPr lang="de-DE" altLang="de-DE" sz="1600" dirty="0" smtClean="0"/>
              <a:t>bjoern.egner@tu-darmstadt.de</a:t>
            </a:r>
            <a:endParaRPr lang="de-DE" alt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3. </a:t>
            </a:r>
            <a:r>
              <a:rPr lang="de-DE" altLang="de-DE" dirty="0" smtClean="0"/>
              <a:t>Phasen der deutschen Wohnungspolitik</a:t>
            </a:r>
          </a:p>
        </p:txBody>
      </p:sp>
      <p:sp>
        <p:nvSpPr>
          <p:cNvPr id="2457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1950er: Beseitigung der kriegsbedingten Wohnungsnot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1960er: Soziale Marktwirtschaft in der Wohnungspolitik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1970er: Regulierung statt Angebotserweiterung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1980er: Stagnation und </a:t>
            </a:r>
            <a:r>
              <a:rPr lang="de-DE" altLang="de-DE" dirty="0" err="1" smtClean="0"/>
              <a:t>Vermarktlichung</a:t>
            </a: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1990er: Deutsche Einheit und ihre Folgen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2000-2005: Die großen Reformen von Rot-Grün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seit 2006: Rückzug des Bundes</a:t>
            </a:r>
          </a:p>
        </p:txBody>
      </p:sp>
      <p:sp>
        <p:nvSpPr>
          <p:cNvPr id="2458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46661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ußzeilenplatzhalt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11</a:t>
            </a:fld>
            <a:endParaRPr lang="de-DE" altLang="de-DE" dirty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Ausgangsituation 1945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830388"/>
            <a:ext cx="4537075" cy="1404937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1600" smtClean="0"/>
              <a:t>11,8 Millionen Vertriebene und Flüchtlinge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de-DE" altLang="de-DE" sz="160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1600" smtClean="0"/>
              <a:t>     9 Millionen Evakuierte aus den Städten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de-DE" altLang="de-DE" sz="1600" smtClean="0"/>
          </a:p>
        </p:txBody>
      </p:sp>
      <p:pic>
        <p:nvPicPr>
          <p:cNvPr id="20485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6988" y="1573213"/>
            <a:ext cx="3533775" cy="2701925"/>
          </a:xfrm>
          <a:noFill/>
        </p:spPr>
      </p:pic>
      <p:sp>
        <p:nvSpPr>
          <p:cNvPr id="20486" name="Text Box 10"/>
          <p:cNvSpPr txBox="1">
            <a:spLocks noChangeArrowheads="1"/>
          </p:cNvSpPr>
          <p:nvPr/>
        </p:nvSpPr>
        <p:spPr bwMode="auto">
          <a:xfrm>
            <a:off x="4247964" y="4689475"/>
            <a:ext cx="4392799" cy="176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1600" dirty="0" smtClean="0"/>
              <a:t>Stand in der „</a:t>
            </a:r>
            <a:r>
              <a:rPr lang="de-DE" altLang="de-DE" sz="1600" dirty="0" err="1" smtClean="0"/>
              <a:t>Trizone</a:t>
            </a:r>
            <a:r>
              <a:rPr lang="de-DE" altLang="de-DE" sz="1600" dirty="0" smtClean="0"/>
              <a:t>“ </a:t>
            </a:r>
            <a:r>
              <a:rPr lang="de-DE" altLang="de-DE" sz="1600" dirty="0"/>
              <a:t>1946 : </a:t>
            </a:r>
          </a:p>
          <a:p>
            <a:pPr>
              <a:spcBef>
                <a:spcPct val="20000"/>
              </a:spcBef>
            </a:pPr>
            <a:r>
              <a:rPr lang="de-DE" altLang="de-DE" sz="1600" dirty="0" smtClean="0"/>
              <a:t>   </a:t>
            </a:r>
            <a:r>
              <a:rPr lang="de-DE" altLang="de-DE" sz="1600" dirty="0"/>
              <a:t>8,2 Millionen Wohneinheiten</a:t>
            </a:r>
          </a:p>
          <a:p>
            <a:pPr>
              <a:spcBef>
                <a:spcPct val="20000"/>
              </a:spcBef>
            </a:pPr>
            <a:r>
              <a:rPr lang="de-DE" altLang="de-DE" sz="1600" dirty="0" smtClean="0"/>
              <a:t> </a:t>
            </a:r>
            <a:r>
              <a:rPr lang="de-DE" altLang="de-DE" sz="1600" dirty="0"/>
              <a:t>13,7 Millionen Haushalte </a:t>
            </a:r>
            <a:endParaRPr lang="de-DE" altLang="de-DE" sz="1600" dirty="0" smtClean="0"/>
          </a:p>
          <a:p>
            <a:pPr>
              <a:spcBef>
                <a:spcPct val="20000"/>
              </a:spcBef>
            </a:pPr>
            <a:endParaRPr lang="de-DE" altLang="de-DE" sz="1600" dirty="0"/>
          </a:p>
          <a:p>
            <a:pPr>
              <a:spcBef>
                <a:spcPct val="20000"/>
              </a:spcBef>
            </a:pPr>
            <a:r>
              <a:rPr lang="de-DE" altLang="de-DE" sz="1600" b="1" dirty="0" smtClean="0">
                <a:sym typeface="Wingdings" panose="05000000000000000000" pitchFamily="2" charset="2"/>
              </a:rPr>
              <a:t> </a:t>
            </a:r>
            <a:r>
              <a:rPr lang="de-DE" altLang="de-DE" sz="1600" b="1" dirty="0"/>
              <a:t>ca. 5,5 Millionen fehlende </a:t>
            </a:r>
            <a:r>
              <a:rPr lang="de-DE" altLang="de-DE" sz="1600" b="1" dirty="0" smtClean="0"/>
              <a:t>Wohnungen</a:t>
            </a:r>
            <a:endParaRPr lang="de-DE" altLang="de-DE" sz="1600" b="1" dirty="0"/>
          </a:p>
          <a:p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40192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1950er: Kriegsbedingte Wohnungsnot</a:t>
            </a:r>
          </a:p>
        </p:txBody>
      </p:sp>
      <p:sp>
        <p:nvSpPr>
          <p:cNvPr id="2867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altLang="de-DE" dirty="0" smtClean="0"/>
              <a:t>1949: ca. 5,5 Millionen fehlende Einheiten </a:t>
            </a:r>
          </a:p>
          <a:p>
            <a:pPr>
              <a:defRPr/>
            </a:pPr>
            <a:endParaRPr lang="de-DE" altLang="de-DE" dirty="0" smtClean="0"/>
          </a:p>
          <a:p>
            <a:pPr>
              <a:defRPr/>
            </a:pPr>
            <a:r>
              <a:rPr lang="de-DE" altLang="de-DE" sz="1800" dirty="0" smtClean="0"/>
              <a:t>Kündigungsverbot für vermieteten Wohnraum</a:t>
            </a:r>
          </a:p>
          <a:p>
            <a:pPr>
              <a:defRPr/>
            </a:pPr>
            <a:r>
              <a:rPr lang="de-DE" altLang="de-DE" sz="1800" dirty="0" smtClean="0"/>
              <a:t>staatliche Festlegung der Mietniveaus</a:t>
            </a:r>
          </a:p>
          <a:p>
            <a:pPr>
              <a:defRPr/>
            </a:pPr>
            <a:r>
              <a:rPr lang="de-DE" altLang="de-DE" sz="1800" dirty="0" smtClean="0"/>
              <a:t>staatliche Vergabe von privatem Wohnraum an Wohnungssuchende</a:t>
            </a:r>
          </a:p>
          <a:p>
            <a:pPr>
              <a:defRPr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altLang="de-DE" dirty="0"/>
              <a:t>b</a:t>
            </a:r>
            <a:r>
              <a:rPr lang="de-DE" altLang="de-DE" dirty="0" smtClean="0"/>
              <a:t>is 1959: schnelle Erstellung von vielen Wohnungen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altLang="de-DE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altLang="de-DE" dirty="0"/>
              <a:t>s</a:t>
            </a:r>
            <a:r>
              <a:rPr lang="de-DE" altLang="de-DE" dirty="0" smtClean="0"/>
              <a:t>taatliche Angebotspolitik für „</a:t>
            </a:r>
            <a:r>
              <a:rPr lang="de-DE" altLang="de-DE" smtClean="0"/>
              <a:t>breite Schichten des Volkes“</a:t>
            </a:r>
            <a:br>
              <a:rPr lang="de-DE" altLang="de-DE" smtClean="0"/>
            </a:br>
            <a:r>
              <a:rPr lang="de-DE" altLang="de-DE" smtClean="0"/>
              <a:t>(1. Wohnungsbaugesetz)</a:t>
            </a:r>
            <a:endParaRPr lang="de-DE" altLang="de-DE" dirty="0" smtClean="0"/>
          </a:p>
          <a:p>
            <a:pPr>
              <a:defRPr/>
            </a:pPr>
            <a:endParaRPr lang="de-DE" altLang="de-DE" dirty="0"/>
          </a:p>
          <a:p>
            <a:pPr>
              <a:defRPr/>
            </a:pPr>
            <a:r>
              <a:rPr lang="de-DE" altLang="de-DE" sz="1800" dirty="0" smtClean="0"/>
              <a:t>3,3 Mill. vom Bund finanzierte Wohnungen, </a:t>
            </a:r>
          </a:p>
          <a:p>
            <a:pPr>
              <a:defRPr/>
            </a:pPr>
            <a:r>
              <a:rPr lang="de-DE" altLang="de-DE" sz="1800" dirty="0" smtClean="0"/>
              <a:t>2,7 Mill. von privaten Investoren finanzierte Wohnungen</a:t>
            </a:r>
          </a:p>
          <a:p>
            <a:pPr>
              <a:defRPr/>
            </a:pPr>
            <a:endParaRPr lang="de-DE" altLang="de-DE" dirty="0"/>
          </a:p>
          <a:p>
            <a:pPr>
              <a:defRPr/>
            </a:pPr>
            <a:endParaRPr lang="de-DE" altLang="de-DE" dirty="0" smtClean="0"/>
          </a:p>
          <a:p>
            <a:pPr>
              <a:defRPr/>
            </a:pPr>
            <a:endParaRPr lang="de-DE" altLang="de-DE" dirty="0" smtClean="0"/>
          </a:p>
        </p:txBody>
      </p:sp>
      <p:sp>
        <p:nvSpPr>
          <p:cNvPr id="2560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1256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13</a:t>
            </a:fld>
            <a:endParaRPr lang="de-DE" altLang="de-DE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1960er: Soziale Marktwirtschaft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kriegsbedingtes Wohnungsnot gilt als erledigt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allgemein gute ökonomische Entwicklung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stufenweiser Abbau der Zwangsbewirtschaftung, Deregulierung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Verlangsamung des Sozialen Wohnungsbaus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gleichzeitig starker Bevölkerungsanstieg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1965: Einführung des Wohngeldes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427409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14</a:t>
            </a:fld>
            <a:endParaRPr lang="de-DE" altLang="de-DE" dirty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1970er: </a:t>
            </a:r>
            <a:r>
              <a:rPr lang="de-DE" altLang="de-DE" dirty="0"/>
              <a:t>Regulierung statt Angebotserweiterung</a:t>
            </a:r>
            <a:endParaRPr lang="de-DE" altLang="de-DE" dirty="0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3" y="1554163"/>
            <a:ext cx="8640762" cy="478948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Verschärfung des Mietrechts zugunsten der Mieter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„Mittelschichtspolitik“: starker Anstieg der Abschreibungen nach §7b EStG (Eigenheimförderung)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weitere Reduzierung des Sozialen Wohnungsbaus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Konzentration auf „Bedürftige“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0269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15</a:t>
            </a:fld>
            <a:endParaRPr lang="de-DE" altLang="de-DE" dirty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de-DE" altLang="de-DE" dirty="0" smtClean="0"/>
              <a:t>1980er: </a:t>
            </a:r>
            <a:r>
              <a:rPr lang="de-DE" altLang="de-DE" dirty="0"/>
              <a:t>Stagnation und </a:t>
            </a:r>
            <a:r>
              <a:rPr lang="de-DE" altLang="de-DE" dirty="0" err="1"/>
              <a:t>Vermarktlichung</a:t>
            </a:r>
            <a:endParaRPr lang="de-DE" altLang="de-DE" dirty="0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err="1" smtClean="0"/>
              <a:t>Vermarktlichung</a:t>
            </a:r>
            <a:r>
              <a:rPr lang="de-DE" altLang="de-DE" dirty="0" smtClean="0"/>
              <a:t> des Wohnungssektors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Wegfall der Wohnungsgemeinnützigkeit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Wohnungsmarkt gilt als „ausgeglichen“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Sozialer Wohnungsbau für „Zielgruppen“/Regionen</a:t>
            </a:r>
          </a:p>
        </p:txBody>
      </p:sp>
    </p:spTree>
    <p:extLst>
      <p:ext uri="{BB962C8B-B14F-4D97-AF65-F5344CB8AC3E}">
        <p14:creationId xmlns:p14="http://schemas.microsoft.com/office/powerpoint/2010/main" val="32912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16</a:t>
            </a:fld>
            <a:endParaRPr lang="de-DE" altLang="de-DE" dirty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1990er: Deutsche Einheit und ihre Folgen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Binnenmigration von Ost nach West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Reaktivierung des Sozialen Wohnungsbaus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Ausdehnung der Bauprogramme auf die neuen Bundesländer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smtClean="0"/>
              <a:t>gleichzeitig Abriss zur Stabilisierung der Märkte</a:t>
            </a:r>
          </a:p>
        </p:txBody>
      </p:sp>
    </p:spTree>
    <p:extLst>
      <p:ext uri="{BB962C8B-B14F-4D97-AF65-F5344CB8AC3E}">
        <p14:creationId xmlns:p14="http://schemas.microsoft.com/office/powerpoint/2010/main" val="26333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17</a:t>
            </a:fld>
            <a:endParaRPr lang="de-DE" altLang="de-DE" dirty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2000-2005: </a:t>
            </a:r>
            <a:r>
              <a:rPr lang="de-DE" altLang="de-DE" dirty="0"/>
              <a:t>Die großen Reformen von Rot-Grün</a:t>
            </a:r>
            <a:endParaRPr lang="de-DE" altLang="de-DE" dirty="0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grundlegende Modernisierung des Mietrechts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None/>
            </a:pPr>
            <a:r>
              <a:rPr lang="de-DE" altLang="de-DE" dirty="0"/>
              <a:t>versuchte Abschaffung der Eigenheimzulage aus fiskalischen Gründen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deutliche Anpassung des Wohngeldes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Sozialer Wohnungsbaus für „Restpublikum“ </a:t>
            </a:r>
            <a:br>
              <a:rPr lang="de-DE" altLang="de-DE" dirty="0" smtClean="0"/>
            </a:br>
            <a:r>
              <a:rPr lang="de-DE" altLang="de-DE" dirty="0" smtClean="0"/>
              <a:t>    (jetzt „Soziale Wohnraumförderung“)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31131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seit 2006: Rückzug des Bundes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endgültige Abschaffung der Eigenheimzulage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Verlust der institutionellen Kopplung (Ministerium, Ausschüsse, Sprecher)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Bundespolitik „lehnt sich zurück“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Veräußerung kommunaler Wohnungsunternehmen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Verlagerung des Sozialen Wohnungsbaus auf die Länder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marL="0" indent="0">
              <a:buNone/>
            </a:pPr>
            <a:r>
              <a:rPr lang="de-DE" altLang="de-DE"/>
              <a:t>Wohnungspolitik als „sterbendes Politikfeld“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dirty="0" smtClean="0"/>
              <a:t>Symbolische Reformen („Mietpreisbremse“)</a:t>
            </a:r>
          </a:p>
        </p:txBody>
      </p:sp>
      <p:sp>
        <p:nvSpPr>
          <p:cNvPr id="3789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4474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Symbolisch</a:t>
            </a:r>
            <a:r>
              <a:rPr lang="de-DE" dirty="0"/>
              <a:t>: Sozialer Wohnungsbau (</a:t>
            </a:r>
            <a:r>
              <a:rPr lang="de-DE" dirty="0" smtClean="0"/>
              <a:t>Neubau)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19</a:t>
            </a:fld>
            <a:endParaRPr lang="de-DE" altLang="de-DE" dirty="0"/>
          </a:p>
          <a:p>
            <a:pPr>
              <a:defRPr/>
            </a:pPr>
            <a:endParaRPr lang="de-DE" altLang="de-DE" dirty="0"/>
          </a:p>
        </p:txBody>
      </p:sp>
      <p:graphicFrame>
        <p:nvGraphicFramePr>
          <p:cNvPr id="5" name="Diagramm 4"/>
          <p:cNvGraphicFramePr/>
          <p:nvPr>
            <p:extLst/>
          </p:nvPr>
        </p:nvGraphicFramePr>
        <p:xfrm>
          <a:off x="251519" y="1592796"/>
          <a:ext cx="8641655" cy="4716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97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Vorbemerkungen / Thesen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r>
              <a:rPr lang="de-DE" altLang="de-DE" dirty="0" smtClean="0"/>
              <a:t>Wichtige Themen heute:</a:t>
            </a:r>
            <a:br>
              <a:rPr lang="de-DE" altLang="de-DE" dirty="0" smtClean="0"/>
            </a:br>
            <a:r>
              <a:rPr lang="de-DE" altLang="de-DE" dirty="0" smtClean="0"/>
              <a:t>Wohnungsmieten, Immobilienpreise, Aufwertung/Verdrängung</a:t>
            </a:r>
          </a:p>
          <a:p>
            <a:endParaRPr lang="de-DE" altLang="de-DE" dirty="0" smtClean="0"/>
          </a:p>
          <a:p>
            <a:r>
              <a:rPr lang="de-DE" altLang="de-DE" dirty="0" smtClean="0"/>
              <a:t>Wohnungspolitik ist ein </a:t>
            </a:r>
            <a:r>
              <a:rPr lang="de-DE" altLang="de-DE" b="1" dirty="0" smtClean="0"/>
              <a:t>komplexes Politikfeld</a:t>
            </a:r>
            <a:r>
              <a:rPr lang="de-DE" altLang="de-DE" dirty="0" smtClean="0"/>
              <a:t>.</a:t>
            </a:r>
          </a:p>
          <a:p>
            <a:pPr marL="0" indent="0">
              <a:buNone/>
            </a:pPr>
            <a:endParaRPr lang="de-DE" altLang="de-DE" dirty="0" smtClean="0"/>
          </a:p>
          <a:p>
            <a:pPr marL="0" indent="0">
              <a:buNone/>
            </a:pPr>
            <a:r>
              <a:rPr lang="de-DE" altLang="de-DE" dirty="0" smtClean="0"/>
              <a:t>These:</a:t>
            </a:r>
          </a:p>
          <a:p>
            <a:pPr marL="0" indent="0">
              <a:buNone/>
            </a:pPr>
            <a:endParaRPr lang="de-DE" altLang="de-DE" dirty="0"/>
          </a:p>
          <a:p>
            <a:r>
              <a:rPr lang="de-DE" altLang="de-DE" dirty="0" smtClean="0"/>
              <a:t>Es gibt </a:t>
            </a:r>
            <a:r>
              <a:rPr lang="de-DE" altLang="de-DE" b="1" dirty="0" smtClean="0"/>
              <a:t>keine „neuen“ Probleme</a:t>
            </a:r>
            <a:r>
              <a:rPr lang="de-DE" altLang="de-DE" dirty="0" smtClean="0"/>
              <a:t>. </a:t>
            </a:r>
          </a:p>
          <a:p>
            <a:r>
              <a:rPr lang="de-DE" altLang="de-DE" dirty="0" smtClean="0"/>
              <a:t>Die derzeitige </a:t>
            </a:r>
            <a:r>
              <a:rPr lang="de-DE" altLang="de-DE" b="1" dirty="0" smtClean="0"/>
              <a:t>Lage war abzusehen</a:t>
            </a:r>
            <a:r>
              <a:rPr lang="de-DE" altLang="de-DE" dirty="0" smtClean="0"/>
              <a:t>.</a:t>
            </a:r>
          </a:p>
          <a:p>
            <a:r>
              <a:rPr lang="de-DE" altLang="de-DE" dirty="0" smtClean="0"/>
              <a:t>Potenzielle </a:t>
            </a:r>
            <a:r>
              <a:rPr lang="de-DE" altLang="de-DE" b="1" dirty="0" smtClean="0"/>
              <a:t>Lösungen sind bekannt</a:t>
            </a:r>
            <a:r>
              <a:rPr lang="de-DE" altLang="de-DE" dirty="0" smtClean="0"/>
              <a:t>. </a:t>
            </a:r>
          </a:p>
          <a:p>
            <a:r>
              <a:rPr lang="de-DE" altLang="de-DE" dirty="0" smtClean="0"/>
              <a:t>Wir sprechen nur nicht gerne darüber.</a:t>
            </a:r>
            <a:endParaRPr lang="de-DE" alt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236659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4. </a:t>
            </a:r>
            <a:r>
              <a:rPr lang="de-DE"/>
              <a:t>Wo stehen wir heute?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r>
              <a:rPr lang="de-DE" smtClean="0"/>
              <a:t>Status der Instrumente</a:t>
            </a:r>
          </a:p>
          <a:p>
            <a:endParaRPr lang="de-DE"/>
          </a:p>
          <a:p>
            <a:r>
              <a:rPr lang="de-DE" smtClean="0"/>
              <a:t>Status der Mietmärkte</a:t>
            </a:r>
          </a:p>
          <a:p>
            <a:endParaRPr lang="de-DE"/>
          </a:p>
          <a:p>
            <a:r>
              <a:rPr lang="de-DE" smtClean="0"/>
              <a:t>gesellschaftliche Situation</a:t>
            </a:r>
          </a:p>
          <a:p>
            <a:endParaRPr lang="de-DE"/>
          </a:p>
          <a:p>
            <a:r>
              <a:rPr lang="de-DE" smtClean="0"/>
              <a:t>politische Situation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164353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Status der Instrumente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r>
              <a:rPr lang="de-DE" u="sng" dirty="0" smtClean="0"/>
              <a:t>Regulative</a:t>
            </a:r>
            <a:r>
              <a:rPr lang="de-DE" dirty="0" smtClean="0"/>
              <a:t> </a:t>
            </a:r>
            <a:r>
              <a:rPr lang="de-DE" dirty="0"/>
              <a:t>Instrumente</a:t>
            </a:r>
          </a:p>
          <a:p>
            <a:pPr marL="808038" lvl="2" indent="-457200">
              <a:buFont typeface="+mj-lt"/>
              <a:buAutoNum type="arabicParenR"/>
            </a:pPr>
            <a:r>
              <a:rPr lang="de-DE" sz="2000" dirty="0" smtClean="0"/>
              <a:t>Mietrecht / </a:t>
            </a:r>
            <a:r>
              <a:rPr lang="de-DE" sz="2000" dirty="0" smtClean="0">
                <a:solidFill>
                  <a:srgbClr val="FF0000"/>
                </a:solidFill>
              </a:rPr>
              <a:t>Mietpreisbremse</a:t>
            </a:r>
            <a:endParaRPr lang="de-DE" sz="2000" dirty="0">
              <a:solidFill>
                <a:srgbClr val="FF0000"/>
              </a:solidFill>
            </a:endParaRPr>
          </a:p>
          <a:p>
            <a:endParaRPr lang="de-DE" dirty="0" smtClean="0"/>
          </a:p>
          <a:p>
            <a:r>
              <a:rPr lang="de-DE" u="sng" dirty="0"/>
              <a:t>Finanzierung</a:t>
            </a:r>
            <a:r>
              <a:rPr lang="de-DE" dirty="0"/>
              <a:t>sinstrumente</a:t>
            </a:r>
          </a:p>
          <a:p>
            <a:pPr lvl="1"/>
            <a:endParaRPr lang="de-DE" sz="2000" dirty="0" smtClean="0"/>
          </a:p>
          <a:p>
            <a:pPr lvl="1"/>
            <a:r>
              <a:rPr lang="de-DE" sz="2000" dirty="0" smtClean="0"/>
              <a:t>Objektförderung </a:t>
            </a:r>
            <a:r>
              <a:rPr lang="de-DE" sz="2000" dirty="0"/>
              <a:t>(„Investitionen in Steine“)</a:t>
            </a:r>
          </a:p>
          <a:p>
            <a:pPr marL="808038" lvl="2" indent="-457200">
              <a:buFont typeface="+mj-lt"/>
              <a:buAutoNum type="arabicParenR" startAt="2"/>
            </a:pPr>
            <a:r>
              <a:rPr lang="de-DE" sz="2000" dirty="0"/>
              <a:t>Sozialer </a:t>
            </a:r>
            <a:r>
              <a:rPr lang="de-DE" sz="2000" dirty="0" smtClean="0"/>
              <a:t>Wohnungsbau</a:t>
            </a:r>
          </a:p>
          <a:p>
            <a:pPr marL="808038" lvl="2" indent="-457200">
              <a:buFont typeface="+mj-lt"/>
              <a:buAutoNum type="arabicParenR" startAt="2"/>
            </a:pPr>
            <a:r>
              <a:rPr lang="de-DE" sz="2000" dirty="0"/>
              <a:t>E</a:t>
            </a:r>
            <a:r>
              <a:rPr lang="de-DE" sz="2000" dirty="0" smtClean="0"/>
              <a:t>igenheimförderung </a:t>
            </a:r>
            <a:r>
              <a:rPr lang="de-DE" sz="2000" dirty="0"/>
              <a:t>/ -</a:t>
            </a:r>
            <a:r>
              <a:rPr lang="de-DE" sz="2000" dirty="0" smtClean="0"/>
              <a:t>zulage                        </a:t>
            </a:r>
            <a:r>
              <a:rPr lang="de-DE" sz="2000" dirty="0" smtClean="0">
                <a:solidFill>
                  <a:srgbClr val="FF0000"/>
                </a:solidFill>
              </a:rPr>
              <a:t>Baukindergeld</a:t>
            </a:r>
            <a:endParaRPr lang="de-DE" sz="2000" dirty="0"/>
          </a:p>
          <a:p>
            <a:pPr lvl="1"/>
            <a:endParaRPr lang="de-DE" sz="2000" dirty="0" smtClean="0"/>
          </a:p>
          <a:p>
            <a:pPr lvl="1"/>
            <a:r>
              <a:rPr lang="de-DE" sz="2000" dirty="0" smtClean="0"/>
              <a:t>Subjektförderung </a:t>
            </a:r>
            <a:r>
              <a:rPr lang="de-DE" sz="2000" dirty="0"/>
              <a:t>(„Investitionen in Menschen“)</a:t>
            </a:r>
          </a:p>
          <a:p>
            <a:pPr marL="808038" lvl="2" indent="-457200">
              <a:buFont typeface="+mj-lt"/>
              <a:buAutoNum type="arabicParenR" startAt="4"/>
            </a:pPr>
            <a:r>
              <a:rPr lang="de-DE" sz="2000" dirty="0" smtClean="0"/>
              <a:t>Wohngeld / </a:t>
            </a:r>
            <a:r>
              <a:rPr lang="de-DE" sz="2000" dirty="0" err="1" smtClean="0">
                <a:solidFill>
                  <a:srgbClr val="FF0000"/>
                </a:solidFill>
              </a:rPr>
              <a:t>KdU</a:t>
            </a:r>
            <a:endParaRPr lang="de-DE" sz="2000" dirty="0">
              <a:solidFill>
                <a:srgbClr val="FF0000"/>
              </a:solidFill>
            </a:endParaRPr>
          </a:p>
          <a:p>
            <a:pPr lvl="1"/>
            <a:endParaRPr lang="de-DE" sz="2000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21</a:t>
            </a:fld>
            <a:endParaRPr lang="de-DE" altLang="de-DE" dirty="0"/>
          </a:p>
        </p:txBody>
      </p:sp>
      <p:cxnSp>
        <p:nvCxnSpPr>
          <p:cNvPr id="6" name="Gerader Verbinder 5"/>
          <p:cNvCxnSpPr/>
          <p:nvPr/>
        </p:nvCxnSpPr>
        <p:spPr>
          <a:xfrm>
            <a:off x="575556" y="4365104"/>
            <a:ext cx="421246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4579084" y="199282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2015</a:t>
            </a:r>
            <a:endParaRPr lang="de-DE" b="1" dirty="0">
              <a:solidFill>
                <a:srgbClr val="FF0000"/>
              </a:solidFill>
            </a:endParaRPr>
          </a:p>
        </p:txBody>
      </p:sp>
      <p:cxnSp>
        <p:nvCxnSpPr>
          <p:cNvPr id="8" name="Gerader Verbinder 7"/>
          <p:cNvCxnSpPr/>
          <p:nvPr/>
        </p:nvCxnSpPr>
        <p:spPr>
          <a:xfrm>
            <a:off x="570476" y="4004620"/>
            <a:ext cx="3348372" cy="0"/>
          </a:xfrm>
          <a:prstGeom prst="line">
            <a:avLst/>
          </a:prstGeom>
          <a:ln w="254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4450545" y="382594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seit 2000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296223" y="525881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2005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995772" y="418043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2005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879737" y="418004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2018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79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Zusammenfassung der Entwicklung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smtClean="0"/>
              <a:t>seit 15-20 </a:t>
            </a:r>
            <a:r>
              <a:rPr lang="de-DE" dirty="0" smtClean="0"/>
              <a:t>Jahren Konzentration auf </a:t>
            </a:r>
            <a:r>
              <a:rPr lang="de-DE" b="1" smtClean="0"/>
              <a:t>Regulierung</a:t>
            </a:r>
            <a:r>
              <a:rPr lang="de-DE" smtClean="0"/>
              <a:t> &amp; </a:t>
            </a:r>
            <a:r>
              <a:rPr lang="de-DE" b="1" dirty="0" smtClean="0"/>
              <a:t>Subjektförderung</a:t>
            </a:r>
            <a:br>
              <a:rPr lang="de-DE" b="1" dirty="0" smtClean="0"/>
            </a:br>
            <a:endParaRPr lang="de-DE" dirty="0"/>
          </a:p>
          <a:p>
            <a:pPr marL="0" indent="0">
              <a:buNone/>
            </a:pPr>
            <a:r>
              <a:rPr lang="de-DE" dirty="0" smtClean="0"/>
              <a:t>Pathologien der Regulierung:</a:t>
            </a:r>
          </a:p>
          <a:p>
            <a:r>
              <a:rPr lang="de-DE" dirty="0"/>
              <a:t>Effektivität </a:t>
            </a:r>
            <a:r>
              <a:rPr lang="de-DE" dirty="0" smtClean="0"/>
              <a:t>(„Kontrollproblem“)</a:t>
            </a:r>
          </a:p>
          <a:p>
            <a:r>
              <a:rPr lang="de-DE" dirty="0" smtClean="0"/>
              <a:t>Umgehungsstrategien</a:t>
            </a:r>
          </a:p>
          <a:p>
            <a:r>
              <a:rPr lang="de-DE" smtClean="0"/>
              <a:t>(intendierte) </a:t>
            </a:r>
            <a:r>
              <a:rPr lang="de-DE" dirty="0" smtClean="0"/>
              <a:t>„Schlupflöcher“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Pathologien der Subjektförderung</a:t>
            </a:r>
            <a:endParaRPr lang="de-DE" dirty="0"/>
          </a:p>
          <a:p>
            <a:r>
              <a:rPr lang="de-DE" dirty="0" smtClean="0"/>
              <a:t>verlässt sich auf die Nachfragestützung</a:t>
            </a:r>
          </a:p>
          <a:p>
            <a:r>
              <a:rPr lang="de-DE" dirty="0"/>
              <a:t>nur indirekter Einfluss auf den Markt</a:t>
            </a:r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96915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Status der </a:t>
            </a:r>
            <a:r>
              <a:rPr lang="de-DE" smtClean="0"/>
              <a:t>Mietmärkte, Beispiele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23</a:t>
            </a:fld>
            <a:endParaRPr lang="de-DE" altLang="de-DE" dirty="0"/>
          </a:p>
          <a:p>
            <a:pPr>
              <a:defRPr/>
            </a:pPr>
            <a:endParaRPr lang="de-DE" altLang="de-DE" dirty="0"/>
          </a:p>
        </p:txBody>
      </p:sp>
      <p:graphicFrame>
        <p:nvGraphicFramePr>
          <p:cNvPr id="5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258500"/>
              </p:ext>
            </p:extLst>
          </p:nvPr>
        </p:nvGraphicFramePr>
        <p:xfrm>
          <a:off x="250825" y="1592263"/>
          <a:ext cx="8640763" cy="4789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7668344" y="6181033"/>
            <a:ext cx="1292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latin typeface="Arial" charset="0"/>
              </a:rPr>
              <a:t>Quelle: </a:t>
            </a:r>
            <a:r>
              <a:rPr lang="de-DE" sz="1400" smtClean="0">
                <a:latin typeface="Arial" charset="0"/>
              </a:rPr>
              <a:t>BBSR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23093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Städte </a:t>
            </a:r>
            <a:r>
              <a:rPr lang="de-DE"/>
              <a:t>mit </a:t>
            </a:r>
            <a:r>
              <a:rPr lang="de-DE" smtClean="0"/>
              <a:t>hohem Anstieg 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24</a:t>
            </a:fld>
            <a:endParaRPr lang="de-DE" altLang="de-DE" dirty="0"/>
          </a:p>
          <a:p>
            <a:pPr>
              <a:defRPr/>
            </a:pPr>
            <a:endParaRPr lang="de-DE" altLang="de-DE" dirty="0"/>
          </a:p>
        </p:txBody>
      </p:sp>
      <p:graphicFrame>
        <p:nvGraphicFramePr>
          <p:cNvPr id="5" name="Inhaltsplatzhalter 6"/>
          <p:cNvGraphicFramePr>
            <a:graphicFrameLocks noGrp="1"/>
          </p:cNvGraphicFramePr>
          <p:nvPr>
            <p:ph idx="1"/>
            <p:extLst/>
          </p:nvPr>
        </p:nvGraphicFramePr>
        <p:xfrm>
          <a:off x="250825" y="1592263"/>
          <a:ext cx="8640763" cy="4789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791580" y="3091536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+56%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2353546" y="3091536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+45%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572563" y="3091536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+45%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624228" y="2106144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+35%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7668344" y="6181033"/>
            <a:ext cx="1292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latin typeface="Arial" charset="0"/>
              </a:rPr>
              <a:t>Quelle: </a:t>
            </a:r>
            <a:r>
              <a:rPr lang="de-DE" sz="1400" smtClean="0">
                <a:latin typeface="Arial" charset="0"/>
              </a:rPr>
              <a:t>BBSR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3366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Berlin: </a:t>
            </a:r>
            <a:r>
              <a:rPr lang="de-DE" dirty="0" smtClean="0"/>
              <a:t>Die Aufholjagd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25</a:t>
            </a:fld>
            <a:endParaRPr lang="de-DE" altLang="de-DE" dirty="0"/>
          </a:p>
        </p:txBody>
      </p:sp>
      <p:graphicFrame>
        <p:nvGraphicFramePr>
          <p:cNvPr id="5" name="Diagramm 4"/>
          <p:cNvGraphicFramePr/>
          <p:nvPr>
            <p:extLst/>
          </p:nvPr>
        </p:nvGraphicFramePr>
        <p:xfrm>
          <a:off x="358775" y="1700808"/>
          <a:ext cx="846169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6876256" y="6202561"/>
            <a:ext cx="2130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latin typeface="Arial" charset="0"/>
              </a:rPr>
              <a:t>Quelle: </a:t>
            </a:r>
            <a:r>
              <a:rPr lang="de-DE" sz="1400" smtClean="0">
                <a:latin typeface="Arial" charset="0"/>
              </a:rPr>
              <a:t>BBSR / AG VGR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1732727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Kassel</a:t>
            </a:r>
            <a:r>
              <a:rPr lang="de-DE"/>
              <a:t>: </a:t>
            </a:r>
            <a:r>
              <a:rPr lang="de-DE" smtClean="0"/>
              <a:t>Ein „rising </a:t>
            </a:r>
            <a:r>
              <a:rPr lang="de-DE" dirty="0" err="1"/>
              <a:t>star</a:t>
            </a:r>
            <a:r>
              <a:rPr lang="de-DE" dirty="0"/>
              <a:t>“ der Mietmärkte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26</a:t>
            </a:fld>
            <a:endParaRPr lang="de-DE" altLang="de-DE" dirty="0"/>
          </a:p>
        </p:txBody>
      </p:sp>
      <p:graphicFrame>
        <p:nvGraphicFramePr>
          <p:cNvPr id="5" name="Diagramm 4"/>
          <p:cNvGraphicFramePr/>
          <p:nvPr>
            <p:extLst/>
          </p:nvPr>
        </p:nvGraphicFramePr>
        <p:xfrm>
          <a:off x="358775" y="1700808"/>
          <a:ext cx="8461697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876256" y="6202561"/>
            <a:ext cx="2130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latin typeface="Arial" charset="0"/>
              </a:rPr>
              <a:t>Quelle: </a:t>
            </a:r>
            <a:r>
              <a:rPr lang="de-DE" sz="1400" smtClean="0">
                <a:latin typeface="Arial" charset="0"/>
              </a:rPr>
              <a:t>BBSR / AG VGR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261515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Die gesellschaftliche </a:t>
            </a:r>
            <a:r>
              <a:rPr lang="de-DE"/>
              <a:t>Situation</a:t>
            </a:r>
          </a:p>
        </p:txBody>
      </p:sp>
      <p:sp>
        <p:nvSpPr>
          <p:cNvPr id="3993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zunehmende </a:t>
            </a:r>
            <a:r>
              <a:rPr lang="de-DE" altLang="de-DE" b="1" dirty="0"/>
              <a:t>Binnenmigration</a:t>
            </a:r>
          </a:p>
          <a:p>
            <a:pPr>
              <a:defRPr/>
            </a:pPr>
            <a:endParaRPr lang="de-DE" altLang="de-DE" b="1" smtClean="0"/>
          </a:p>
          <a:p>
            <a:pPr>
              <a:defRPr/>
            </a:pPr>
            <a:r>
              <a:rPr lang="de-DE" altLang="de-DE" b="1" smtClean="0"/>
              <a:t>Druck </a:t>
            </a:r>
            <a:r>
              <a:rPr lang="de-DE" altLang="de-DE" b="1" dirty="0" smtClean="0"/>
              <a:t>auf Wohnungsmärkte</a:t>
            </a:r>
            <a:r>
              <a:rPr lang="de-DE" altLang="de-DE" dirty="0" smtClean="0"/>
              <a:t> in den attraktiven (Groß)Städten </a:t>
            </a:r>
          </a:p>
          <a:p>
            <a:pPr>
              <a:defRPr/>
            </a:pPr>
            <a:endParaRPr lang="de-DE" altLang="de-DE" smtClean="0"/>
          </a:p>
          <a:p>
            <a:r>
              <a:rPr lang="de-DE"/>
              <a:t>massive Mietpreissteigerungen, v.a. in den Städten</a:t>
            </a:r>
          </a:p>
          <a:p>
            <a:r>
              <a:rPr lang="de-DE" smtClean="0"/>
              <a:t>deutliche </a:t>
            </a:r>
            <a:r>
              <a:rPr lang="de-DE"/>
              <a:t>Zuwächse bei Immobilien- und Baulandpreisen</a:t>
            </a:r>
          </a:p>
          <a:p>
            <a:pPr>
              <a:defRPr/>
            </a:pPr>
            <a:r>
              <a:rPr lang="de-DE" altLang="de-DE"/>
              <a:t>fehlendes </a:t>
            </a:r>
            <a:r>
              <a:rPr lang="de-DE" altLang="de-DE" b="1"/>
              <a:t>bezahlbares</a:t>
            </a:r>
            <a:r>
              <a:rPr lang="de-DE" altLang="de-DE"/>
              <a:t> Wohnungsangebot</a:t>
            </a:r>
          </a:p>
          <a:p>
            <a:r>
              <a:rPr lang="de-DE" smtClean="0"/>
              <a:t>Verdrängung</a:t>
            </a:r>
            <a:endParaRPr lang="de-DE"/>
          </a:p>
          <a:p>
            <a:pPr>
              <a:defRPr/>
            </a:pPr>
            <a:endParaRPr lang="de-DE" altLang="de-DE" dirty="0" smtClean="0"/>
          </a:p>
          <a:p>
            <a:pPr>
              <a:defRPr/>
            </a:pPr>
            <a:r>
              <a:rPr lang="de-DE" altLang="de-DE" smtClean="0"/>
              <a:t>zunehmende </a:t>
            </a:r>
            <a:r>
              <a:rPr lang="de-DE" altLang="de-DE" b="1" smtClean="0"/>
              <a:t>Mieterproteste</a:t>
            </a:r>
          </a:p>
          <a:p>
            <a:pPr>
              <a:defRPr/>
            </a:pPr>
            <a:endParaRPr lang="de-DE" altLang="de-DE" b="1"/>
          </a:p>
          <a:p>
            <a:pPr>
              <a:defRPr/>
            </a:pPr>
            <a:r>
              <a:rPr lang="de-DE" altLang="de-DE" smtClean="0"/>
              <a:t>Kritik an </a:t>
            </a:r>
            <a:r>
              <a:rPr lang="de-DE" altLang="de-DE" b="1" smtClean="0"/>
              <a:t>Bodenverteilung</a:t>
            </a:r>
            <a:endParaRPr lang="de-DE" altLang="de-DE" b="1" dirty="0"/>
          </a:p>
        </p:txBody>
      </p:sp>
      <p:sp>
        <p:nvSpPr>
          <p:cNvPr id="4096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180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Die politische Situation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Bund: </a:t>
            </a:r>
          </a:p>
          <a:p>
            <a:pPr marL="0" indent="0">
              <a:buNone/>
            </a:pPr>
            <a:r>
              <a:rPr lang="de-DE" dirty="0" smtClean="0"/>
              <a:t>„Wir sind nicht mehr zuständig.“ (Föderalismusreform)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Länder:</a:t>
            </a:r>
          </a:p>
          <a:p>
            <a:pPr marL="0" indent="0">
              <a:buNone/>
            </a:pPr>
            <a:r>
              <a:rPr lang="de-DE" dirty="0" smtClean="0"/>
              <a:t>„Wir wollten die Zuständigkeit nicht wirklich haben.“</a:t>
            </a:r>
          </a:p>
          <a:p>
            <a:pPr marL="0" indent="0">
              <a:buNone/>
            </a:pPr>
            <a:r>
              <a:rPr lang="de-DE" dirty="0" smtClean="0"/>
              <a:t>„Das ist kein flächendeckendes Problem.“</a:t>
            </a:r>
          </a:p>
          <a:p>
            <a:pPr marL="0" indent="0">
              <a:buNone/>
            </a:pPr>
            <a:r>
              <a:rPr lang="de-DE" dirty="0" smtClean="0"/>
              <a:t>„Wir haben dafür keine Kapazitäten/Mittel.“</a:t>
            </a:r>
          </a:p>
          <a:p>
            <a:pPr marL="0" indent="0">
              <a:buNone/>
            </a:pPr>
            <a:r>
              <a:rPr lang="de-DE" dirty="0" smtClean="0"/>
              <a:t>„Das ist ein kommunales Problem.“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Städte und Gemeinden:</a:t>
            </a:r>
          </a:p>
          <a:p>
            <a:pPr marL="0" indent="0">
              <a:buNone/>
            </a:pPr>
            <a:r>
              <a:rPr lang="de-DE" dirty="0" smtClean="0"/>
              <a:t>„Wir haben kein Geld.“</a:t>
            </a:r>
          </a:p>
          <a:p>
            <a:pPr marL="0" indent="0">
              <a:buNone/>
            </a:pPr>
            <a:r>
              <a:rPr lang="de-DE" dirty="0" smtClean="0"/>
              <a:t>„Wir haben keine Kapazitäten/Flächen.“</a:t>
            </a:r>
          </a:p>
          <a:p>
            <a:pPr marL="0" indent="0">
              <a:buNone/>
            </a:pPr>
            <a:r>
              <a:rPr lang="de-DE" dirty="0" smtClean="0"/>
              <a:t>„Wir wollen gar nicht wachsen.“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33552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Was können wir tun?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Was sind die Gründe für Mietpreisbelastung (empirisch)?</a:t>
            </a:r>
          </a:p>
          <a:p>
            <a:endParaRPr lang="de-DE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de-DE" sz="2000" dirty="0">
                <a:latin typeface="Arial" charset="0"/>
              </a:rPr>
              <a:t>Beispiel: nach 1949 errichtete Altbauten mit mittleren Wohnwert</a:t>
            </a:r>
          </a:p>
          <a:p>
            <a:pPr marL="0" lvl="1" indent="-179388">
              <a:spcBef>
                <a:spcPct val="0"/>
              </a:spcBef>
              <a:defRPr/>
            </a:pPr>
            <a:endParaRPr lang="de-DE" sz="2000" dirty="0">
              <a:latin typeface="Arial" charset="0"/>
            </a:endParaRPr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de-DE" sz="2000" dirty="0" smtClean="0">
                <a:latin typeface="Arial" charset="0"/>
              </a:rPr>
              <a:t>+</a:t>
            </a:r>
            <a:r>
              <a:rPr lang="de-DE" sz="2000" dirty="0">
                <a:latin typeface="Arial" charset="0"/>
              </a:rPr>
              <a:t>100 €/qm Baulandpreis 	</a:t>
            </a:r>
            <a:r>
              <a:rPr lang="de-DE" sz="2000" dirty="0">
                <a:latin typeface="Arial" charset="0"/>
                <a:sym typeface="Wingdings" panose="05000000000000000000" pitchFamily="2" charset="2"/>
              </a:rPr>
              <a:t>				+0,71</a:t>
            </a:r>
            <a:endParaRPr lang="de-DE" sz="2000" dirty="0">
              <a:latin typeface="Arial" charset="0"/>
            </a:endParaRPr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de-DE" sz="2000" dirty="0">
                <a:latin typeface="Arial" charset="0"/>
              </a:rPr>
              <a:t>+1% mehr Singles		</a:t>
            </a:r>
            <a:r>
              <a:rPr lang="de-DE" sz="2000" dirty="0">
                <a:latin typeface="Arial" charset="0"/>
                <a:sym typeface="Wingdings" panose="05000000000000000000" pitchFamily="2" charset="2"/>
              </a:rPr>
              <a:t>				+0,54	</a:t>
            </a:r>
            <a:endParaRPr lang="de-DE" sz="2000" dirty="0">
              <a:latin typeface="Arial" charset="0"/>
            </a:endParaRPr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de-DE" sz="2000" dirty="0">
                <a:latin typeface="Arial" charset="0"/>
              </a:rPr>
              <a:t>+1% Bevölkerungswachstum 					+0,23</a:t>
            </a:r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de-DE" sz="2000" dirty="0">
                <a:latin typeface="Arial" charset="0"/>
              </a:rPr>
              <a:t>+1.000 Einwohner pro km</a:t>
            </a:r>
            <a:r>
              <a:rPr lang="de-DE" sz="2000" baseline="30000" dirty="0">
                <a:latin typeface="Arial" charset="0"/>
              </a:rPr>
              <a:t>2</a:t>
            </a:r>
            <a:r>
              <a:rPr lang="de-DE" sz="2000" dirty="0">
                <a:latin typeface="Arial" charset="0"/>
              </a:rPr>
              <a:t>					 -1,36</a:t>
            </a:r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de-DE" sz="2000" dirty="0">
                <a:latin typeface="Arial" charset="0"/>
              </a:rPr>
              <a:t>+1% Pendleranteil						 -0,18</a:t>
            </a:r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de-DE" sz="2000" dirty="0">
                <a:latin typeface="Arial" charset="0"/>
              </a:rPr>
              <a:t>+1% Wohnungen im 1. Förderweg				 -0,44</a:t>
            </a:r>
          </a:p>
          <a:p>
            <a:pPr marL="0" lvl="1" indent="0">
              <a:spcBef>
                <a:spcPct val="0"/>
              </a:spcBef>
              <a:buNone/>
              <a:defRPr/>
            </a:pPr>
            <a:endParaRPr lang="de-DE" sz="2000" dirty="0">
              <a:latin typeface="Arial" charset="0"/>
            </a:endParaRPr>
          </a:p>
          <a:p>
            <a:pPr marL="0" lvl="1" indent="0" algn="r">
              <a:spcBef>
                <a:spcPct val="0"/>
              </a:spcBef>
              <a:buNone/>
              <a:defRPr/>
            </a:pPr>
            <a:r>
              <a:rPr lang="de-DE" sz="2000" dirty="0">
                <a:latin typeface="Arial" charset="0"/>
              </a:rPr>
              <a:t>N=39, korr</a:t>
            </a:r>
            <a:r>
              <a:rPr lang="de-DE" sz="2000">
                <a:latin typeface="Arial" charset="0"/>
              </a:rPr>
              <a:t>. </a:t>
            </a:r>
            <a:r>
              <a:rPr lang="de-DE" sz="2000" smtClean="0">
                <a:latin typeface="Arial" charset="0"/>
              </a:rPr>
              <a:t>R</a:t>
            </a:r>
            <a:r>
              <a:rPr lang="de-DE" sz="2000" baseline="30000" smtClean="0">
                <a:latin typeface="Arial" charset="0"/>
              </a:rPr>
              <a:t>2</a:t>
            </a:r>
            <a:r>
              <a:rPr lang="de-DE" sz="2000" smtClean="0">
                <a:latin typeface="Arial" charset="0"/>
              </a:rPr>
              <a:t>=0,706</a:t>
            </a:r>
          </a:p>
          <a:p>
            <a:pPr marL="0" lvl="1" indent="0" algn="r">
              <a:spcBef>
                <a:spcPct val="0"/>
              </a:spcBef>
              <a:buNone/>
              <a:defRPr/>
            </a:pPr>
            <a:endParaRPr lang="de-DE" sz="2000">
              <a:latin typeface="Arial" charset="0"/>
            </a:endParaRPr>
          </a:p>
          <a:p>
            <a:pPr marL="0" lvl="1" indent="0" algn="r">
              <a:spcBef>
                <a:spcPct val="0"/>
              </a:spcBef>
              <a:buNone/>
              <a:defRPr/>
            </a:pPr>
            <a:endParaRPr lang="de-DE" sz="1400" smtClean="0">
              <a:latin typeface="Arial" charset="0"/>
            </a:endParaRPr>
          </a:p>
          <a:p>
            <a:pPr marL="0" lvl="1" indent="0" algn="r">
              <a:spcBef>
                <a:spcPct val="0"/>
              </a:spcBef>
              <a:buNone/>
              <a:defRPr/>
            </a:pPr>
            <a:endParaRPr lang="de-DE" sz="1400">
              <a:latin typeface="Arial" charset="0"/>
            </a:endParaRPr>
          </a:p>
          <a:p>
            <a:pPr marL="0" lvl="1" indent="0" algn="r">
              <a:spcBef>
                <a:spcPct val="0"/>
              </a:spcBef>
              <a:buNone/>
              <a:defRPr/>
            </a:pPr>
            <a:r>
              <a:rPr lang="de-DE" sz="1400" smtClean="0">
                <a:latin typeface="Arial" charset="0"/>
              </a:rPr>
              <a:t>Quelle: Egner et al. 2018</a:t>
            </a:r>
            <a:endParaRPr lang="de-DE" sz="1400" dirty="0">
              <a:latin typeface="Arial" charset="0"/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29</a:t>
            </a:fld>
            <a:endParaRPr lang="de-DE" altLang="de-DE" dirty="0"/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8346225" y="3146005"/>
            <a:ext cx="216024" cy="23348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 flipV="1">
            <a:off x="8337274" y="2806354"/>
            <a:ext cx="216024" cy="23348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V="1">
            <a:off x="8337274" y="3460314"/>
            <a:ext cx="216024" cy="23348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8354960" y="4165054"/>
            <a:ext cx="216024" cy="23348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8337274" y="3838195"/>
            <a:ext cx="216024" cy="23348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8346225" y="4488535"/>
            <a:ext cx="216024" cy="23348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53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Vortragsstruktur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DE" dirty="0" smtClean="0"/>
              <a:t>Wohnungspolitik als staatliche Aufgabe?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Instrumente der deutschen </a:t>
            </a:r>
            <a:r>
              <a:rPr lang="de-DE" dirty="0" smtClean="0"/>
              <a:t>Wohnungspolitik</a:t>
            </a:r>
            <a:endParaRPr lang="de-DE" dirty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Phasen der deutschen Wohnungspolitik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Wo stehen wir heute? </a:t>
            </a: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Was </a:t>
            </a:r>
            <a:r>
              <a:rPr lang="de-DE" dirty="0"/>
              <a:t>tun wir? Was können wir tun?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846264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Daraus sich ergebende Lösungsansätze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Offensichtliche</a:t>
            </a:r>
            <a:r>
              <a:rPr lang="de-DE" dirty="0" smtClean="0"/>
              <a:t>, aber </a:t>
            </a:r>
            <a:r>
              <a:rPr lang="de-DE" b="1" dirty="0" smtClean="0"/>
              <a:t>hoffnungslose</a:t>
            </a:r>
            <a:r>
              <a:rPr lang="de-DE" dirty="0" smtClean="0"/>
              <a:t> </a:t>
            </a:r>
            <a:r>
              <a:rPr lang="de-DE" dirty="0"/>
              <a:t>Lösungsansätze:</a:t>
            </a:r>
          </a:p>
          <a:p>
            <a:r>
              <a:rPr lang="de-DE" dirty="0"/>
              <a:t>höhere Einkommen</a:t>
            </a:r>
          </a:p>
          <a:p>
            <a:r>
              <a:rPr lang="de-DE" dirty="0"/>
              <a:t>Regulierung der Mietpreise </a:t>
            </a:r>
          </a:p>
          <a:p>
            <a:pPr eaLnBrk="1" fontAlgn="t" hangingPunct="1"/>
            <a:r>
              <a:rPr lang="de-DE" dirty="0"/>
              <a:t>Dämpfung der Baulandpreise</a:t>
            </a:r>
          </a:p>
          <a:p>
            <a:pPr eaLnBrk="1" fontAlgn="t" hangingPunct="1"/>
            <a:endParaRPr lang="de-DE" dirty="0"/>
          </a:p>
          <a:p>
            <a:pPr marL="0" indent="0" eaLnBrk="1" fontAlgn="t" hangingPunct="1">
              <a:buNone/>
            </a:pPr>
            <a:r>
              <a:rPr lang="de-DE" b="1" dirty="0"/>
              <a:t>Illusorische</a:t>
            </a:r>
            <a:r>
              <a:rPr lang="de-DE" dirty="0"/>
              <a:t> Lösungsansätze:</a:t>
            </a:r>
          </a:p>
          <a:p>
            <a:pPr eaLnBrk="1" fontAlgn="t" hangingPunct="1"/>
            <a:r>
              <a:rPr lang="de-DE" dirty="0"/>
              <a:t>Singlehaushalte (kulturelles/demographisches Phänomen)</a:t>
            </a:r>
          </a:p>
          <a:p>
            <a:pPr eaLnBrk="1" fontAlgn="t" hangingPunct="1"/>
            <a:r>
              <a:rPr lang="de-DE" dirty="0"/>
              <a:t>Bevölkerungswachstum („Schwarmstädte“)</a:t>
            </a:r>
          </a:p>
          <a:p>
            <a:pPr eaLnBrk="1" fontAlgn="t" hangingPunct="1"/>
            <a:endParaRPr lang="de-DE" dirty="0"/>
          </a:p>
          <a:p>
            <a:pPr marL="0" indent="0" eaLnBrk="1" fontAlgn="t" hangingPunct="1">
              <a:buNone/>
            </a:pPr>
            <a:r>
              <a:rPr lang="de-DE" b="1" dirty="0" smtClean="0"/>
              <a:t>Realisierbare</a:t>
            </a:r>
            <a:r>
              <a:rPr lang="de-DE" dirty="0" smtClean="0"/>
              <a:t> </a:t>
            </a:r>
            <a:r>
              <a:rPr lang="de-DE" dirty="0"/>
              <a:t>Lösungsansätze:</a:t>
            </a:r>
          </a:p>
          <a:p>
            <a:pPr eaLnBrk="1" fontAlgn="t" hangingPunct="1"/>
            <a:r>
              <a:rPr lang="de-DE" dirty="0"/>
              <a:t>„Pendelbarkeit“ verbessern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30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67422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Lokale </a:t>
            </a:r>
            <a:r>
              <a:rPr lang="de-DE" dirty="0"/>
              <a:t>Politik </a:t>
            </a:r>
            <a:r>
              <a:rPr lang="de-DE" dirty="0" smtClean="0"/>
              <a:t>ist aktiv, aber wenig effektiv!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Erbpacht </a:t>
            </a:r>
            <a:r>
              <a:rPr lang="de-DE" dirty="0"/>
              <a:t>statt Verkauf</a:t>
            </a:r>
          </a:p>
          <a:p>
            <a:r>
              <a:rPr lang="de-DE" dirty="0"/>
              <a:t>Förderung von </a:t>
            </a:r>
            <a:r>
              <a:rPr lang="de-DE" dirty="0" smtClean="0"/>
              <a:t>Genossenschaften</a:t>
            </a:r>
          </a:p>
          <a:p>
            <a:r>
              <a:rPr lang="de-DE" dirty="0" smtClean="0"/>
              <a:t>Immobilien-/Wohnungstausch, Umzugsprämien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Konzeptvergabe, Städtebauliche Verträge</a:t>
            </a:r>
          </a:p>
          <a:p>
            <a:r>
              <a:rPr lang="de-DE" dirty="0"/>
              <a:t>Quartiersschutzsatzungen</a:t>
            </a:r>
          </a:p>
          <a:p>
            <a:r>
              <a:rPr lang="de-DE" dirty="0" smtClean="0"/>
              <a:t>Nutzung von Konversionsflächen / Innenstadtbrachen</a:t>
            </a:r>
          </a:p>
          <a:p>
            <a:r>
              <a:rPr lang="de-DE" dirty="0"/>
              <a:t>Verdichtung</a:t>
            </a:r>
          </a:p>
          <a:p>
            <a:r>
              <a:rPr lang="de-DE" dirty="0" smtClean="0"/>
              <a:t>„scharfes“ Baurecht (z.B. </a:t>
            </a:r>
            <a:r>
              <a:rPr lang="de-DE" dirty="0" err="1" smtClean="0"/>
              <a:t>Bauzwang</a:t>
            </a:r>
            <a:r>
              <a:rPr lang="de-DE" dirty="0" smtClean="0"/>
              <a:t>, Rückkauf)</a:t>
            </a:r>
          </a:p>
          <a:p>
            <a:endParaRPr lang="de-DE" dirty="0" smtClean="0"/>
          </a:p>
          <a:p>
            <a:r>
              <a:rPr lang="de-DE" dirty="0" smtClean="0"/>
              <a:t>Integrierte </a:t>
            </a:r>
            <a:r>
              <a:rPr lang="de-DE" dirty="0"/>
              <a:t>Bauplanung / </a:t>
            </a:r>
            <a:r>
              <a:rPr lang="de-DE" dirty="0" smtClean="0"/>
              <a:t>Regionalplanung („Arbeitsteilung“)</a:t>
            </a:r>
          </a:p>
          <a:p>
            <a:r>
              <a:rPr lang="de-DE" dirty="0" smtClean="0"/>
              <a:t>öffentliche Wohnungsunternehmen als „Steuerungsreserve“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31</a:t>
            </a:fld>
            <a:endParaRPr lang="de-DE" altLang="de-DE" dirty="0"/>
          </a:p>
          <a:p>
            <a:pPr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7369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Aufmerksamkeitszyklen der Politik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ym typeface="Wingdings" panose="05000000000000000000" pitchFamily="2" charset="2"/>
              </a:rPr>
              <a:t>Problem: viele Maßnahmen zielen auf Mittelschichtshaushalte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(</a:t>
            </a:r>
            <a:r>
              <a:rPr lang="de-DE" dirty="0"/>
              <a:t>derzeitige Mietpreisentwicklung betrifft auch </a:t>
            </a:r>
            <a:r>
              <a:rPr lang="de-DE" dirty="0" smtClean="0"/>
              <a:t>diese)</a:t>
            </a:r>
            <a:endParaRPr lang="de-DE" dirty="0" smtClean="0">
              <a:sym typeface="Wingdings" panose="05000000000000000000" pitchFamily="2" charset="2"/>
            </a:endParaRPr>
          </a:p>
          <a:p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Konstante deutscher Politik insgesamt: Mittelschichtsorientierung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(</a:t>
            </a:r>
            <a:r>
              <a:rPr lang="de-DE" dirty="0" smtClean="0"/>
              <a:t>Mittelschicht als „Alarmanlage“ der Volksparteien)</a:t>
            </a:r>
          </a:p>
          <a:p>
            <a:endParaRPr lang="de-DE" dirty="0" smtClean="0"/>
          </a:p>
          <a:p>
            <a:r>
              <a:rPr lang="de-DE" dirty="0" smtClean="0"/>
              <a:t>situative Reaktion des Parteiensystems</a:t>
            </a:r>
          </a:p>
          <a:p>
            <a:endParaRPr lang="de-DE" dirty="0" smtClean="0"/>
          </a:p>
          <a:p>
            <a:r>
              <a:rPr lang="de-DE" dirty="0" smtClean="0"/>
              <a:t>Politik arbeitet derzeit reaktiv (z.B. Baukindergeld)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Fragen: </a:t>
            </a:r>
          </a:p>
          <a:p>
            <a:r>
              <a:rPr lang="de-DE" dirty="0" smtClean="0"/>
              <a:t>Interessiert uns nur noch die Mittelschicht?</a:t>
            </a:r>
          </a:p>
          <a:p>
            <a:r>
              <a:rPr lang="de-DE" dirty="0" smtClean="0"/>
              <a:t>Oder brauchen wir wieder </a:t>
            </a:r>
            <a:r>
              <a:rPr lang="de-DE" smtClean="0"/>
              <a:t>eine Wohnungspolitik für alle?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32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6172364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Einige (unangenehme) Fragen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Brauchen wir</a:t>
            </a:r>
          </a:p>
          <a:p>
            <a:endParaRPr lang="de-DE" dirty="0"/>
          </a:p>
          <a:p>
            <a:r>
              <a:rPr lang="de-DE" dirty="0" smtClean="0"/>
              <a:t>stärkere </a:t>
            </a:r>
            <a:r>
              <a:rPr lang="de-DE" dirty="0"/>
              <a:t>Regulierung (und Überwachung</a:t>
            </a:r>
            <a:r>
              <a:rPr lang="de-DE" dirty="0" smtClean="0"/>
              <a:t>…)?</a:t>
            </a:r>
            <a:endParaRPr lang="de-DE" dirty="0"/>
          </a:p>
          <a:p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ine Revitalisierung </a:t>
            </a:r>
            <a:r>
              <a:rPr lang="de-DE" dirty="0"/>
              <a:t>des Sozialen </a:t>
            </a:r>
            <a:r>
              <a:rPr lang="de-DE" dirty="0" smtClean="0"/>
              <a:t>Wohnungsbaus?</a:t>
            </a:r>
            <a:endParaRPr lang="de-DE" dirty="0"/>
          </a:p>
          <a:p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ine Reform </a:t>
            </a:r>
            <a:r>
              <a:rPr lang="de-DE" dirty="0"/>
              <a:t>der </a:t>
            </a:r>
            <a:r>
              <a:rPr lang="de-DE" dirty="0" smtClean="0"/>
              <a:t>Finanzausgleichssysteme?</a:t>
            </a:r>
            <a:endParaRPr lang="de-DE" dirty="0"/>
          </a:p>
          <a:p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ine Erbschaftssteuerreform / Vermögenssteuer?</a:t>
            </a:r>
            <a:endParaRPr lang="de-DE" dirty="0"/>
          </a:p>
          <a:p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ine Bodenreform?</a:t>
            </a:r>
          </a:p>
          <a:p>
            <a:endParaRPr lang="de-DE" dirty="0" smtClean="0"/>
          </a:p>
          <a:p>
            <a:r>
              <a:rPr lang="de-DE" dirty="0" smtClean="0"/>
              <a:t>Enteignung / Verstaatlichung des Wohnungsbestandes?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33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89946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1. Wohnungspolitik als staatliche </a:t>
            </a:r>
            <a:r>
              <a:rPr lang="de-DE"/>
              <a:t>Aufgabe?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Was </a:t>
            </a:r>
            <a:r>
              <a:rPr lang="de-DE" dirty="0"/>
              <a:t>ist eigentlich Wohnungspolitik</a:t>
            </a:r>
            <a:r>
              <a:rPr lang="de-DE" dirty="0" smtClean="0"/>
              <a:t>?</a:t>
            </a:r>
          </a:p>
          <a:p>
            <a:endParaRPr lang="de-DE" dirty="0" smtClean="0"/>
          </a:p>
          <a:p>
            <a:r>
              <a:rPr lang="de-DE" dirty="0" smtClean="0"/>
              <a:t>Ist Wohnungsversorgung Aufgabe des Staates?</a:t>
            </a:r>
          </a:p>
          <a:p>
            <a:endParaRPr lang="de-DE" dirty="0"/>
          </a:p>
          <a:p>
            <a:r>
              <a:rPr lang="de-DE" dirty="0" smtClean="0"/>
              <a:t>Weshalb besteht ein Spannungsfeld </a:t>
            </a:r>
            <a:r>
              <a:rPr lang="de-DE" dirty="0"/>
              <a:t>zwischen Markt und </a:t>
            </a:r>
            <a:r>
              <a:rPr lang="de-DE" dirty="0" smtClean="0"/>
              <a:t>Staat?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/>
              <a:t>  |  Fachbereich 02  |  Institut für Politikwissenschaft  |  apl. Prof. Dr. Björn Egner  |  </a:t>
            </a:r>
            <a:fld id="{71853781-8EE2-4588-ADFB-A2CCCB003742}" type="slidenum">
              <a:rPr lang="de-DE" altLang="de-DE"/>
              <a:pPr/>
              <a:t>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614363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Was ist Wohnungspolitik?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mtClean="0"/>
              <a:t>Was </a:t>
            </a:r>
            <a:r>
              <a:rPr lang="de-DE"/>
              <a:t>sich Politikwissenschaftler so </a:t>
            </a:r>
            <a:r>
              <a:rPr lang="de-DE" smtClean="0"/>
              <a:t>ausdenken…:</a:t>
            </a:r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r>
              <a:rPr lang="de-DE" smtClean="0"/>
              <a:t>„</a:t>
            </a:r>
            <a:r>
              <a:rPr lang="de-DE"/>
              <a:t>Wohnungspolitik </a:t>
            </a:r>
            <a:r>
              <a:rPr lang="de-DE" smtClean="0"/>
              <a:t>bezeichnet alle </a:t>
            </a:r>
            <a:r>
              <a:rPr lang="de-DE" u="sng" smtClean="0"/>
              <a:t>politischen und verbandlichen Aktivitäten</a:t>
            </a:r>
            <a:r>
              <a:rPr lang="de-DE" smtClean="0"/>
              <a:t> sowie die </a:t>
            </a:r>
            <a:r>
              <a:rPr lang="de-DE" u="sng"/>
              <a:t>staatlichen </a:t>
            </a:r>
            <a:r>
              <a:rPr lang="de-DE" u="sng" smtClean="0"/>
              <a:t>Maßnahmen</a:t>
            </a:r>
            <a:r>
              <a:rPr lang="de-DE" smtClean="0"/>
              <a:t>, die </a:t>
            </a:r>
            <a:r>
              <a:rPr lang="de-DE"/>
              <a:t>sich mit der Wohnraumversorgung der Bevölkerung, </a:t>
            </a:r>
            <a:r>
              <a:rPr lang="de-DE" smtClean="0"/>
              <a:t>dem </a:t>
            </a:r>
            <a:r>
              <a:rPr lang="de-DE"/>
              <a:t>Neubau, der Modernisierung und der Erhaltung </a:t>
            </a:r>
            <a:r>
              <a:rPr lang="de-DE" smtClean="0"/>
              <a:t>von Wohnungen befassen</a:t>
            </a:r>
            <a:r>
              <a:rPr lang="de-DE"/>
              <a:t>.“</a:t>
            </a:r>
          </a:p>
          <a:p>
            <a:pPr marL="0" indent="0" algn="r">
              <a:buNone/>
            </a:pPr>
            <a:r>
              <a:rPr lang="de-DE" sz="1400" smtClean="0"/>
              <a:t>(</a:t>
            </a:r>
            <a:r>
              <a:rPr lang="de-DE" sz="1400"/>
              <a:t>Schubert/Klein, Politiklexikon, </a:t>
            </a:r>
            <a:r>
              <a:rPr lang="de-DE" sz="1400" baseline="30000"/>
              <a:t>7</a:t>
            </a:r>
            <a:r>
              <a:rPr lang="de-DE" sz="1400"/>
              <a:t>2018: 373)</a:t>
            </a:r>
          </a:p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/>
              <a:t>  |  Fachbereich 02  |  Institut für Politikwissenschaft  |  apl. Prof. Dr. Björn Egner  |  </a:t>
            </a:r>
            <a:fld id="{71853781-8EE2-4588-ADFB-A2CCCB003742}" type="slidenum">
              <a:rPr lang="de-DE" altLang="de-DE"/>
              <a:pPr/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59058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Wohnungsversorgung als Staatsaufgabe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r>
              <a:rPr lang="de-DE" smtClean="0"/>
              <a:t>Wohnen ist ein Grundbedürfnis</a:t>
            </a:r>
          </a:p>
          <a:p>
            <a:pPr lvl="1"/>
            <a:r>
              <a:rPr lang="de-DE" smtClean="0"/>
              <a:t>psychologisch: Wohnung ist wesentlicher Bestandteil des </a:t>
            </a:r>
            <a:r>
              <a:rPr lang="de-DE" u="sng" smtClean="0"/>
              <a:t>ökonomischen</a:t>
            </a:r>
            <a:r>
              <a:rPr lang="de-DE" smtClean="0"/>
              <a:t> </a:t>
            </a:r>
            <a:r>
              <a:rPr lang="de-DE" u="sng" smtClean="0"/>
              <a:t>Sicherheitsbedürfnisses</a:t>
            </a:r>
            <a:r>
              <a:rPr lang="de-DE" smtClean="0"/>
              <a:t> (Fromm 1973)</a:t>
            </a:r>
          </a:p>
          <a:p>
            <a:pPr lvl="1"/>
            <a:r>
              <a:rPr lang="de-DE" smtClean="0"/>
              <a:t>politisch: Internationale Definition der Grundbedürfnisse (IAO 1976) nennt</a:t>
            </a:r>
            <a:br>
              <a:rPr lang="de-DE" smtClean="0"/>
            </a:br>
            <a:r>
              <a:rPr lang="de-DE" smtClean="0"/>
              <a:t>„Nahrung, Kleidung, </a:t>
            </a:r>
            <a:r>
              <a:rPr lang="de-DE" u="sng" smtClean="0"/>
              <a:t>Wohnung</a:t>
            </a:r>
            <a:r>
              <a:rPr lang="de-DE" smtClean="0"/>
              <a:t>, Bildung und öffentlicher Verkehr“</a:t>
            </a:r>
          </a:p>
          <a:p>
            <a:pPr lvl="1"/>
            <a:endParaRPr lang="de-DE" smtClean="0"/>
          </a:p>
          <a:p>
            <a:r>
              <a:rPr lang="de-DE"/>
              <a:t>Staatliche Wohnungspolitik ist Ergebnis der </a:t>
            </a:r>
            <a:r>
              <a:rPr lang="de-DE" u="sng"/>
              <a:t>Industrialisierung</a:t>
            </a:r>
            <a:r>
              <a:rPr lang="de-DE"/>
              <a:t> (Abhängigkeit, Verdichtung, Mobilität, Unfähigkeit zur Selbstsicherung)</a:t>
            </a:r>
          </a:p>
          <a:p>
            <a:pPr lvl="1"/>
            <a:endParaRPr lang="de-DE" smtClean="0"/>
          </a:p>
          <a:p>
            <a:r>
              <a:rPr lang="de-DE" smtClean="0"/>
              <a:t>Wohnen ist Teil der Daseinsvorsorge (im Sinne von „Grundversorgung“)</a:t>
            </a:r>
          </a:p>
          <a:p>
            <a:pPr lvl="1"/>
            <a:r>
              <a:rPr lang="de-DE" smtClean="0"/>
              <a:t>Verwaltungswissenschaft: staatliche Versorgung mit Gütern und Dienstleistungen im </a:t>
            </a:r>
            <a:r>
              <a:rPr lang="de-DE" u="sng" smtClean="0"/>
              <a:t>Basisbereich</a:t>
            </a:r>
            <a:r>
              <a:rPr lang="de-DE" smtClean="0"/>
              <a:t> (Forsthoff 1938)</a:t>
            </a:r>
          </a:p>
          <a:p>
            <a:pPr lvl="1"/>
            <a:r>
              <a:rPr lang="de-DE" smtClean="0"/>
              <a:t>sozialstaatliche </a:t>
            </a:r>
            <a:r>
              <a:rPr lang="de-DE"/>
              <a:t>Grundrechtstheorie: Leistungen des Staates ermöglichen die </a:t>
            </a:r>
            <a:r>
              <a:rPr lang="de-DE" u="sng"/>
              <a:t>Teilhabe</a:t>
            </a:r>
            <a:r>
              <a:rPr lang="de-DE"/>
              <a:t> am gesellschaftlichen und politischen Leben</a:t>
            </a:r>
          </a:p>
          <a:p>
            <a:endParaRPr lang="de-DE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59656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Wohnungspolitik im Wohlfahrtsstaat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pPr marL="0" indent="0">
              <a:buNone/>
            </a:pPr>
            <a:r>
              <a:rPr lang="de-DE" smtClean="0"/>
              <a:t>Wohlfahrtsstaaten sichern Risiken ab:</a:t>
            </a:r>
          </a:p>
          <a:p>
            <a:pPr marL="0" indent="0">
              <a:buNone/>
            </a:pPr>
            <a:endParaRPr lang="de-DE" smtClean="0"/>
          </a:p>
          <a:p>
            <a:r>
              <a:rPr lang="de-DE" smtClean="0"/>
              <a:t>Krankheit </a:t>
            </a:r>
            <a:r>
              <a:rPr lang="de-DE"/>
              <a:t>(Krankenversicherung)</a:t>
            </a:r>
          </a:p>
          <a:p>
            <a:r>
              <a:rPr lang="de-DE" smtClean="0"/>
              <a:t>Invalidität </a:t>
            </a:r>
            <a:r>
              <a:rPr lang="de-DE"/>
              <a:t>(Unfallversicherung, </a:t>
            </a:r>
            <a:r>
              <a:rPr lang="de-DE" smtClean="0"/>
              <a:t>Knappschaften)</a:t>
            </a:r>
            <a:endParaRPr lang="de-DE"/>
          </a:p>
          <a:p>
            <a:r>
              <a:rPr lang="de-DE"/>
              <a:t>Arbeitslosigkeit (Arbeitslosenversicherung, staatl. Leistungen)</a:t>
            </a:r>
          </a:p>
          <a:p>
            <a:r>
              <a:rPr lang="de-DE" smtClean="0"/>
              <a:t>einkommensloses Alter </a:t>
            </a:r>
            <a:r>
              <a:rPr lang="de-DE"/>
              <a:t>(Rentenversicherung)</a:t>
            </a:r>
          </a:p>
          <a:p>
            <a:endParaRPr lang="de-DE" smtClean="0"/>
          </a:p>
          <a:p>
            <a:pPr marL="0" indent="0">
              <a:buNone/>
            </a:pPr>
            <a:r>
              <a:rPr lang="de-DE" smtClean="0"/>
              <a:t>Wohnungsbezogene Risiken:</a:t>
            </a:r>
          </a:p>
          <a:p>
            <a:r>
              <a:rPr lang="de-DE" smtClean="0"/>
              <a:t>Obdachlosigkeit (Notunterkünfte)</a:t>
            </a:r>
          </a:p>
          <a:p>
            <a:r>
              <a:rPr lang="de-DE" smtClean="0"/>
              <a:t>Wohnungslosigkeit (nur temporäre Unterkunft)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73330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Politik zwischen Markt </a:t>
            </a:r>
            <a:r>
              <a:rPr lang="de-DE" dirty="0" smtClean="0"/>
              <a:t>und Staat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r>
              <a:rPr lang="de-DE" dirty="0" smtClean="0"/>
              <a:t>Dualität zwischen Markt und Staat durchzieht viele Politikbereiche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Spannungsfelder:</a:t>
            </a:r>
            <a:endParaRPr lang="de-DE" dirty="0"/>
          </a:p>
          <a:p>
            <a:r>
              <a:rPr lang="de-DE" dirty="0"/>
              <a:t>Anteile von Markt und </a:t>
            </a:r>
            <a:r>
              <a:rPr lang="de-DE" dirty="0" smtClean="0"/>
              <a:t>Staat</a:t>
            </a:r>
          </a:p>
          <a:p>
            <a:r>
              <a:rPr lang="de-DE" dirty="0" smtClean="0"/>
              <a:t>Verhältnis zwischen Regulierung und Finanzierung</a:t>
            </a:r>
          </a:p>
          <a:p>
            <a:r>
              <a:rPr lang="de-DE" dirty="0" smtClean="0"/>
              <a:t>Balance zwischen Versorgungssicherheit und Effizienz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In </a:t>
            </a:r>
            <a:r>
              <a:rPr lang="de-DE" dirty="0"/>
              <a:t>der Wohnungspolitik zusätzlich:</a:t>
            </a:r>
          </a:p>
          <a:p>
            <a:r>
              <a:rPr lang="de-DE" dirty="0"/>
              <a:t>hohe Bedeutung der Wohnung (Grundbedürfnis, Rückzugsraum)</a:t>
            </a:r>
          </a:p>
          <a:p>
            <a:r>
              <a:rPr lang="de-DE" dirty="0"/>
              <a:t>große ökonomische Bedeutung für den Einzelnen</a:t>
            </a:r>
          </a:p>
          <a:p>
            <a:r>
              <a:rPr lang="de-DE" dirty="0"/>
              <a:t>lange Zeiträume, schwerfälliges System</a:t>
            </a:r>
          </a:p>
          <a:p>
            <a:r>
              <a:rPr lang="de-DE" dirty="0"/>
              <a:t>starke gegenseitige Abhängigkeiten mit/von anderen Politikfeldern</a:t>
            </a:r>
          </a:p>
          <a:p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98911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Instrumente der deutschen Wohnungspolitik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1841"/>
            <a:ext cx="8640763" cy="4789487"/>
          </a:xfrm>
        </p:spPr>
        <p:txBody>
          <a:bodyPr/>
          <a:lstStyle/>
          <a:p>
            <a:r>
              <a:rPr lang="de-DE" u="sng" dirty="0" smtClean="0"/>
              <a:t>Regulative</a:t>
            </a:r>
            <a:r>
              <a:rPr lang="de-DE" dirty="0" smtClean="0"/>
              <a:t> </a:t>
            </a:r>
            <a:r>
              <a:rPr lang="de-DE" dirty="0"/>
              <a:t>Instrumente</a:t>
            </a:r>
          </a:p>
          <a:p>
            <a:pPr marL="808038" lvl="2" indent="-457200">
              <a:buFont typeface="+mj-lt"/>
              <a:buAutoNum type="arabicParenR"/>
            </a:pPr>
            <a:r>
              <a:rPr lang="de-DE" sz="2000" dirty="0"/>
              <a:t>Mietrecht</a:t>
            </a:r>
          </a:p>
          <a:p>
            <a:endParaRPr lang="de-DE" dirty="0" smtClean="0"/>
          </a:p>
          <a:p>
            <a:r>
              <a:rPr lang="de-DE" u="sng" dirty="0"/>
              <a:t>Finanzierung</a:t>
            </a:r>
            <a:r>
              <a:rPr lang="de-DE" dirty="0"/>
              <a:t>sinstrumente</a:t>
            </a:r>
          </a:p>
          <a:p>
            <a:pPr lvl="1"/>
            <a:endParaRPr lang="de-DE" sz="2000" dirty="0" smtClean="0"/>
          </a:p>
          <a:p>
            <a:pPr lvl="1"/>
            <a:r>
              <a:rPr lang="de-DE" sz="2000" dirty="0" smtClean="0"/>
              <a:t>Objektförderung </a:t>
            </a:r>
            <a:r>
              <a:rPr lang="de-DE" sz="2000" dirty="0"/>
              <a:t>(„Investitionen in Steine“)</a:t>
            </a:r>
          </a:p>
          <a:p>
            <a:pPr marL="808038" lvl="2" indent="-457200">
              <a:buFont typeface="+mj-lt"/>
              <a:buAutoNum type="arabicParenR" startAt="2"/>
            </a:pPr>
            <a:r>
              <a:rPr lang="de-DE" sz="2000" dirty="0"/>
              <a:t>Sozialer </a:t>
            </a:r>
            <a:r>
              <a:rPr lang="de-DE" sz="2000" dirty="0" smtClean="0"/>
              <a:t>Wohnungsbau</a:t>
            </a:r>
          </a:p>
          <a:p>
            <a:pPr marL="808038" lvl="2" indent="-457200">
              <a:buFont typeface="+mj-lt"/>
              <a:buAutoNum type="arabicParenR" startAt="2"/>
            </a:pPr>
            <a:r>
              <a:rPr lang="de-DE" sz="2000" dirty="0"/>
              <a:t>E</a:t>
            </a:r>
            <a:r>
              <a:rPr lang="de-DE" sz="2000" dirty="0" smtClean="0"/>
              <a:t>igenheimförderung </a:t>
            </a:r>
            <a:r>
              <a:rPr lang="de-DE" sz="2000" dirty="0"/>
              <a:t>/ -zulage</a:t>
            </a:r>
          </a:p>
          <a:p>
            <a:pPr lvl="1"/>
            <a:endParaRPr lang="de-DE" sz="2000" dirty="0" smtClean="0"/>
          </a:p>
          <a:p>
            <a:pPr lvl="1"/>
            <a:r>
              <a:rPr lang="de-DE" sz="2000" dirty="0" smtClean="0"/>
              <a:t>Subjektförderung </a:t>
            </a:r>
            <a:r>
              <a:rPr lang="de-DE" sz="2000" dirty="0"/>
              <a:t>(„Investitionen in Menschen“)</a:t>
            </a:r>
          </a:p>
          <a:p>
            <a:pPr marL="808038" lvl="2" indent="-457200">
              <a:buFont typeface="+mj-lt"/>
              <a:buAutoNum type="arabicParenR" startAt="4"/>
            </a:pPr>
            <a:r>
              <a:rPr lang="de-DE" sz="2000" dirty="0"/>
              <a:t>Wohngeld</a:t>
            </a:r>
          </a:p>
          <a:p>
            <a:pPr lvl="1"/>
            <a:endParaRPr lang="de-DE" sz="2000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7B5D7BC-D8E1-483D-900E-CB7C1FEC8409}" type="datetime4">
              <a:rPr lang="de-DE" altLang="de-DE"/>
              <a:pPr/>
              <a:t>6. Februar 2020</a:t>
            </a:fld>
            <a:r>
              <a:rPr lang="de-DE" altLang="de-DE" dirty="0"/>
              <a:t>  |  Fachbereich 02  |  Institut für Politikwissenschaft  |  </a:t>
            </a:r>
            <a:r>
              <a:rPr lang="de-DE" altLang="de-DE" dirty="0" err="1"/>
              <a:t>apl</a:t>
            </a:r>
            <a:r>
              <a:rPr lang="de-DE" altLang="de-DE" dirty="0"/>
              <a:t>. Prof. Dr. Björn Egner  |  </a:t>
            </a:r>
            <a:fld id="{71853781-8EE2-4588-ADFB-A2CCCB003742}" type="slidenum">
              <a:rPr lang="de-DE" altLang="de-DE"/>
              <a:pPr/>
              <a:t>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01275813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vorlage">
  <a:themeElements>
    <a:clrScheme name="powerpoint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owerpoint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G:\powerpointvorlage\powerpointvorlage.pot</Template>
  <TotalTime>0</TotalTime>
  <Words>1721</Words>
  <Application>Microsoft Office PowerPoint</Application>
  <PresentationFormat>Bildschirmpräsentation (4:3)</PresentationFormat>
  <Paragraphs>380</Paragraphs>
  <Slides>33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8" baseType="lpstr">
      <vt:lpstr>Arial</vt:lpstr>
      <vt:lpstr>Bitstream Charter</vt:lpstr>
      <vt:lpstr>Stafford</vt:lpstr>
      <vt:lpstr>Wingdings</vt:lpstr>
      <vt:lpstr>powerpointvorlage</vt:lpstr>
      <vt:lpstr>Wohnungspolitik als staatliche Aufgabe</vt:lpstr>
      <vt:lpstr>Vorbemerkungen / Thesen</vt:lpstr>
      <vt:lpstr>Vortragsstruktur</vt:lpstr>
      <vt:lpstr>1. Wohnungspolitik als staatliche Aufgabe?</vt:lpstr>
      <vt:lpstr>Was ist Wohnungspolitik?</vt:lpstr>
      <vt:lpstr>Wohnungsversorgung als Staatsaufgabe</vt:lpstr>
      <vt:lpstr>Wohnungspolitik im Wohlfahrtsstaat</vt:lpstr>
      <vt:lpstr>Politik zwischen Markt und Staat</vt:lpstr>
      <vt:lpstr>2. Instrumente der deutschen Wohnungspolitik</vt:lpstr>
      <vt:lpstr>3. Phasen der deutschen Wohnungspolitik</vt:lpstr>
      <vt:lpstr>Ausgangsituation 1945</vt:lpstr>
      <vt:lpstr>1950er: Kriegsbedingte Wohnungsnot</vt:lpstr>
      <vt:lpstr>1960er: Soziale Marktwirtschaft</vt:lpstr>
      <vt:lpstr>1970er: Regulierung statt Angebotserweiterung</vt:lpstr>
      <vt:lpstr>1980er: Stagnation und Vermarktlichung</vt:lpstr>
      <vt:lpstr>1990er: Deutsche Einheit und ihre Folgen</vt:lpstr>
      <vt:lpstr>2000-2005: Die großen Reformen von Rot-Grün</vt:lpstr>
      <vt:lpstr>seit 2006: Rückzug des Bundes</vt:lpstr>
      <vt:lpstr>Symbolisch: Sozialer Wohnungsbau (Neubau)</vt:lpstr>
      <vt:lpstr>4. Wo stehen wir heute? </vt:lpstr>
      <vt:lpstr>Status der Instrumente</vt:lpstr>
      <vt:lpstr>Zusammenfassung der Entwicklung</vt:lpstr>
      <vt:lpstr>Status der Mietmärkte, Beispiele</vt:lpstr>
      <vt:lpstr>Städte mit hohem Anstieg </vt:lpstr>
      <vt:lpstr>Berlin: Die Aufholjagd</vt:lpstr>
      <vt:lpstr>Kassel: Ein „rising star“ der Mietmärkte</vt:lpstr>
      <vt:lpstr>Die gesellschaftliche Situation</vt:lpstr>
      <vt:lpstr>Die politische Situation</vt:lpstr>
      <vt:lpstr>5. Was können wir tun?</vt:lpstr>
      <vt:lpstr>Daraus sich ergebende Lösungsansätze</vt:lpstr>
      <vt:lpstr>Lokale Politik ist aktiv, aber wenig effektiv!</vt:lpstr>
      <vt:lpstr>Aufmerksamkeitszyklen der Politik</vt:lpstr>
      <vt:lpstr>Einige (unangenehme) Fragen</vt:lpstr>
    </vt:vector>
  </TitlesOfParts>
  <Company>TU Darmstadt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Björn Egner</dc:creator>
  <cp:lastModifiedBy>begner</cp:lastModifiedBy>
  <cp:revision>1015</cp:revision>
  <cp:lastPrinted>2018-06-07T06:44:00Z</cp:lastPrinted>
  <dcterms:created xsi:type="dcterms:W3CDTF">2007-10-29T08:04:57Z</dcterms:created>
  <dcterms:modified xsi:type="dcterms:W3CDTF">2020-02-06T14:06:14Z</dcterms:modified>
</cp:coreProperties>
</file>